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76" r:id="rId3"/>
    <p:sldId id="258" r:id="rId4"/>
    <p:sldId id="278" r:id="rId5"/>
    <p:sldId id="259" r:id="rId6"/>
    <p:sldId id="267" r:id="rId7"/>
    <p:sldId id="366" r:id="rId8"/>
    <p:sldId id="355" r:id="rId9"/>
    <p:sldId id="274" r:id="rId10"/>
    <p:sldId id="313" r:id="rId11"/>
    <p:sldId id="358" r:id="rId12"/>
    <p:sldId id="316" r:id="rId13"/>
    <p:sldId id="364" r:id="rId14"/>
    <p:sldId id="318" r:id="rId15"/>
    <p:sldId id="359" r:id="rId16"/>
    <p:sldId id="333" r:id="rId17"/>
    <p:sldId id="336" r:id="rId18"/>
    <p:sldId id="335" r:id="rId19"/>
    <p:sldId id="368" r:id="rId20"/>
    <p:sldId id="260" r:id="rId21"/>
    <p:sldId id="288" r:id="rId22"/>
    <p:sldId id="290" r:id="rId23"/>
    <p:sldId id="362" r:id="rId24"/>
    <p:sldId id="295" r:id="rId25"/>
    <p:sldId id="351" r:id="rId26"/>
    <p:sldId id="363" r:id="rId27"/>
    <p:sldId id="298" r:id="rId28"/>
    <p:sldId id="300" r:id="rId29"/>
    <p:sldId id="301" r:id="rId30"/>
    <p:sldId id="356" r:id="rId31"/>
    <p:sldId id="304" r:id="rId32"/>
    <p:sldId id="305" r:id="rId33"/>
    <p:sldId id="367" r:id="rId34"/>
    <p:sldId id="273" r:id="rId35"/>
    <p:sldId id="310" r:id="rId36"/>
    <p:sldId id="361" r:id="rId37"/>
    <p:sldId id="311" r:id="rId38"/>
    <p:sldId id="337" r:id="rId39"/>
    <p:sldId id="338" r:id="rId40"/>
    <p:sldId id="344" r:id="rId41"/>
    <p:sldId id="343" r:id="rId42"/>
    <p:sldId id="340" r:id="rId43"/>
    <p:sldId id="339" r:id="rId44"/>
    <p:sldId id="365" r:id="rId45"/>
    <p:sldId id="341" r:id="rId46"/>
  </p:sldIdLst>
  <p:sldSz cx="12192000" cy="6858000"/>
  <p:notesSz cx="6858000" cy="9144000"/>
  <p:defaultTextStyle>
    <a:defPPr>
      <a:defRPr lang="et-EE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2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1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35" autoAdjust="0"/>
    <p:restoredTop sz="86547"/>
  </p:normalViewPr>
  <p:slideViewPr>
    <p:cSldViewPr snapToGrid="0">
      <p:cViewPr varScale="1">
        <p:scale>
          <a:sx n="74" d="100"/>
          <a:sy n="74" d="100"/>
        </p:scale>
        <p:origin x="979" y="72"/>
      </p:cViewPr>
      <p:guideLst>
        <p:guide orient="horz" pos="2160"/>
        <p:guide pos="3840"/>
        <p:guide orient="horz" pos="2260"/>
      </p:guideLst>
    </p:cSldViewPr>
  </p:slideViewPr>
  <p:outlineViewPr>
    <p:cViewPr>
      <p:scale>
        <a:sx n="33" d="100"/>
        <a:sy n="33" d="100"/>
      </p:scale>
      <p:origin x="0" y="-96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29087-B8E6-5F44-BBC6-D1D3F01F08B3}" type="datetimeFigureOut">
              <a:rPr lang="et-EE" smtClean="0"/>
              <a:t>01.09.2023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80EF8-E9CB-E84D-AF08-51E28286EE4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6524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80EF8-E9CB-E84D-AF08-51E28286EE44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01079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80EF8-E9CB-E84D-AF08-51E28286EE44}" type="slidenum">
              <a:rPr lang="et-EE" smtClean="0"/>
              <a:t>17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655636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80EF8-E9CB-E84D-AF08-51E28286EE44}" type="slidenum">
              <a:rPr lang="et-EE" smtClean="0"/>
              <a:t>23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700544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99262A-3A12-4B40-96A8-5980B50C0504}" type="slidenum">
              <a:rPr lang="et-EE" smtClean="0"/>
              <a:t>35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56441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itel Pilt vasak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575999" y="0"/>
            <a:ext cx="4408923" cy="6858000"/>
          </a:xfrm>
          <a:custGeom>
            <a:avLst/>
            <a:gdLst>
              <a:gd name="connsiteX0" fmla="*/ 0 w 4408923"/>
              <a:gd name="connsiteY0" fmla="*/ 0 h 6858000"/>
              <a:gd name="connsiteX1" fmla="*/ 4408923 w 4408923"/>
              <a:gd name="connsiteY1" fmla="*/ 0 h 6858000"/>
              <a:gd name="connsiteX2" fmla="*/ 4408923 w 4408923"/>
              <a:gd name="connsiteY2" fmla="*/ 6858000 h 6858000"/>
              <a:gd name="connsiteX3" fmla="*/ 0 w 4408923"/>
              <a:gd name="connsiteY3" fmla="*/ 6858000 h 6858000"/>
              <a:gd name="connsiteX4" fmla="*/ 0 w 4408923"/>
              <a:gd name="connsiteY4" fmla="*/ 6034725 h 6858000"/>
              <a:gd name="connsiteX5" fmla="*/ 208 w 4408923"/>
              <a:gd name="connsiteY5" fmla="*/ 6034804 h 6858000"/>
              <a:gd name="connsiteX6" fmla="*/ 376702 w 4408923"/>
              <a:gd name="connsiteY6" fmla="*/ 6098185 h 6858000"/>
              <a:gd name="connsiteX7" fmla="*/ 1681141 w 4408923"/>
              <a:gd name="connsiteY7" fmla="*/ 4860459 h 6858000"/>
              <a:gd name="connsiteX8" fmla="*/ 460294 w 4408923"/>
              <a:gd name="connsiteY8" fmla="*/ 3540207 h 6858000"/>
              <a:gd name="connsiteX9" fmla="*/ 387188 w 4408923"/>
              <a:gd name="connsiteY9" fmla="*/ 3538866 h 6858000"/>
              <a:gd name="connsiteX10" fmla="*/ 10193 w 4408923"/>
              <a:gd name="connsiteY10" fmla="*/ 3599167 h 6858000"/>
              <a:gd name="connsiteX11" fmla="*/ 0 w 4408923"/>
              <a:gd name="connsiteY11" fmla="*/ 36029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08923" h="6858000">
                <a:moveTo>
                  <a:pt x="0" y="0"/>
                </a:moveTo>
                <a:lnTo>
                  <a:pt x="4408923" y="0"/>
                </a:lnTo>
                <a:lnTo>
                  <a:pt x="4408923" y="6858000"/>
                </a:lnTo>
                <a:lnTo>
                  <a:pt x="0" y="6858000"/>
                </a:lnTo>
                <a:lnTo>
                  <a:pt x="0" y="6034725"/>
                </a:lnTo>
                <a:lnTo>
                  <a:pt x="208" y="6034804"/>
                </a:lnTo>
                <a:cubicBezTo>
                  <a:pt x="118918" y="6073701"/>
                  <a:pt x="245346" y="6095777"/>
                  <a:pt x="376702" y="6098185"/>
                </a:cubicBezTo>
                <a:cubicBezTo>
                  <a:pt x="1077218" y="6111027"/>
                  <a:pt x="1658225" y="5559734"/>
                  <a:pt x="1681141" y="4860459"/>
                </a:cubicBezTo>
                <a:cubicBezTo>
                  <a:pt x="1704060" y="4161093"/>
                  <a:pt x="1160249" y="3573003"/>
                  <a:pt x="460294" y="3540207"/>
                </a:cubicBezTo>
                <a:lnTo>
                  <a:pt x="387188" y="3538866"/>
                </a:lnTo>
                <a:cubicBezTo>
                  <a:pt x="255819" y="3540201"/>
                  <a:pt x="129216" y="3561243"/>
                  <a:pt x="10193" y="3599167"/>
                </a:cubicBezTo>
                <a:lnTo>
                  <a:pt x="0" y="3602972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36841" y="2533153"/>
            <a:ext cx="6121239" cy="2387600"/>
          </a:xfrm>
        </p:spPr>
        <p:txBody>
          <a:bodyPr anchor="b"/>
          <a:lstStyle>
            <a:lvl1pPr algn="l">
              <a:defRPr lang="en-GB" sz="6000" b="1" i="0" u="none" strike="noStrike" baseline="0" smtClean="0"/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84B4-50EE-4E03-B6D7-AB5456BA3390}" type="slidenum">
              <a:rPr lang="et-EE" smtClean="0"/>
              <a:t>‹#›</a:t>
            </a:fld>
            <a:endParaRPr lang="et-EE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736839" y="5059254"/>
            <a:ext cx="6121239" cy="155926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1" y="3538801"/>
            <a:ext cx="1974433" cy="256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7620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itel pilt parem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7783513" y="0"/>
            <a:ext cx="4408487" cy="6867525"/>
          </a:xfrm>
          <a:custGeom>
            <a:avLst/>
            <a:gdLst>
              <a:gd name="connsiteX0" fmla="*/ 0 w 4408487"/>
              <a:gd name="connsiteY0" fmla="*/ 0 h 6867525"/>
              <a:gd name="connsiteX1" fmla="*/ 4408487 w 4408487"/>
              <a:gd name="connsiteY1" fmla="*/ 0 h 6867525"/>
              <a:gd name="connsiteX2" fmla="*/ 4408487 w 4408487"/>
              <a:gd name="connsiteY2" fmla="*/ 6867525 h 6867525"/>
              <a:gd name="connsiteX3" fmla="*/ 0 w 4408487"/>
              <a:gd name="connsiteY3" fmla="*/ 6867525 h 6867525"/>
              <a:gd name="connsiteX4" fmla="*/ 0 w 4408487"/>
              <a:gd name="connsiteY4" fmla="*/ 6032186 h 6867525"/>
              <a:gd name="connsiteX5" fmla="*/ 108414 w 4408487"/>
              <a:gd name="connsiteY5" fmla="*/ 6062418 h 6867525"/>
              <a:gd name="connsiteX6" fmla="*/ 365715 w 4408487"/>
              <a:gd name="connsiteY6" fmla="*/ 6094106 h 6867525"/>
              <a:gd name="connsiteX7" fmla="*/ 1685089 w 4408487"/>
              <a:gd name="connsiteY7" fmla="*/ 4855586 h 6867525"/>
              <a:gd name="connsiteX8" fmla="*/ 456140 w 4408487"/>
              <a:gd name="connsiteY8" fmla="*/ 3527283 h 6867525"/>
              <a:gd name="connsiteX9" fmla="*/ 395862 w 4408487"/>
              <a:gd name="connsiteY9" fmla="*/ 3525881 h 6867525"/>
              <a:gd name="connsiteX10" fmla="*/ 15171 w 4408487"/>
              <a:gd name="connsiteY10" fmla="*/ 3582733 h 6867525"/>
              <a:gd name="connsiteX11" fmla="*/ 0 w 4408487"/>
              <a:gd name="connsiteY11" fmla="*/ 3588214 h 686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408487" h="6867525">
                <a:moveTo>
                  <a:pt x="0" y="0"/>
                </a:moveTo>
                <a:lnTo>
                  <a:pt x="4408487" y="0"/>
                </a:lnTo>
                <a:lnTo>
                  <a:pt x="4408487" y="6867525"/>
                </a:lnTo>
                <a:lnTo>
                  <a:pt x="0" y="6867525"/>
                </a:lnTo>
                <a:lnTo>
                  <a:pt x="0" y="6032186"/>
                </a:lnTo>
                <a:lnTo>
                  <a:pt x="108414" y="6062418"/>
                </a:lnTo>
                <a:cubicBezTo>
                  <a:pt x="191366" y="6081203"/>
                  <a:pt x="277410" y="6092051"/>
                  <a:pt x="365715" y="6094106"/>
                </a:cubicBezTo>
                <a:cubicBezTo>
                  <a:pt x="1071950" y="6110541"/>
                  <a:pt x="1660107" y="5558428"/>
                  <a:pt x="1685089" y="4855586"/>
                </a:cubicBezTo>
                <a:cubicBezTo>
                  <a:pt x="1710082" y="4152430"/>
                  <a:pt x="1162112" y="3560159"/>
                  <a:pt x="456140" y="3527283"/>
                </a:cubicBezTo>
                <a:lnTo>
                  <a:pt x="395862" y="3525881"/>
                </a:lnTo>
                <a:cubicBezTo>
                  <a:pt x="263387" y="3525881"/>
                  <a:pt x="135534" y="3545773"/>
                  <a:pt x="15171" y="3582733"/>
                </a:cubicBezTo>
                <a:lnTo>
                  <a:pt x="0" y="3588214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3103" y="2432434"/>
            <a:ext cx="6121239" cy="2387600"/>
          </a:xfrm>
        </p:spPr>
        <p:txBody>
          <a:bodyPr anchor="b"/>
          <a:lstStyle>
            <a:lvl1pPr algn="l">
              <a:defRPr lang="en-GB" sz="6000" b="1" i="0" u="none" strike="noStrike" baseline="0" smtClean="0"/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84B4-50EE-4E03-B6D7-AB5456BA3390}" type="slidenum">
              <a:rPr lang="et-EE" smtClean="0"/>
              <a:t>‹#›</a:t>
            </a:fld>
            <a:endParaRPr lang="et-EE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33103" y="4989511"/>
            <a:ext cx="6121239" cy="1559261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55" y="3521459"/>
            <a:ext cx="1982054" cy="257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4863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itel pilttaust tekst vasa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576000" y="0"/>
            <a:ext cx="11615999" cy="6858000"/>
          </a:xfrm>
          <a:custGeom>
            <a:avLst/>
            <a:gdLst>
              <a:gd name="connsiteX0" fmla="*/ 0 w 11615999"/>
              <a:gd name="connsiteY0" fmla="*/ 0 h 6858000"/>
              <a:gd name="connsiteX1" fmla="*/ 11615999 w 11615999"/>
              <a:gd name="connsiteY1" fmla="*/ 0 h 6858000"/>
              <a:gd name="connsiteX2" fmla="*/ 11615999 w 11615999"/>
              <a:gd name="connsiteY2" fmla="*/ 6858000 h 6858000"/>
              <a:gd name="connsiteX3" fmla="*/ 0 w 11615999"/>
              <a:gd name="connsiteY3" fmla="*/ 6858000 h 6858000"/>
              <a:gd name="connsiteX4" fmla="*/ 0 w 11615999"/>
              <a:gd name="connsiteY4" fmla="*/ 1594962 h 6858000"/>
              <a:gd name="connsiteX5" fmla="*/ 82764 w 11615999"/>
              <a:gd name="connsiteY5" fmla="*/ 1588262 h 6858000"/>
              <a:gd name="connsiteX6" fmla="*/ 509299 w 11615999"/>
              <a:gd name="connsiteY6" fmla="*/ 1095208 h 6858000"/>
              <a:gd name="connsiteX7" fmla="*/ 12380 w 11615999"/>
              <a:gd name="connsiteY7" fmla="*/ 560124 h 6858000"/>
              <a:gd name="connsiteX8" fmla="*/ 0 w 11615999"/>
              <a:gd name="connsiteY8" fmla="*/ 5598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5999" h="6858000">
                <a:moveTo>
                  <a:pt x="0" y="0"/>
                </a:moveTo>
                <a:lnTo>
                  <a:pt x="11615999" y="0"/>
                </a:lnTo>
                <a:lnTo>
                  <a:pt x="11615999" y="6858000"/>
                </a:lnTo>
                <a:lnTo>
                  <a:pt x="0" y="6858000"/>
                </a:lnTo>
                <a:lnTo>
                  <a:pt x="0" y="1594962"/>
                </a:lnTo>
                <a:lnTo>
                  <a:pt x="82764" y="1588262"/>
                </a:lnTo>
                <a:cubicBezTo>
                  <a:pt x="319087" y="1545109"/>
                  <a:pt x="501107" y="1343116"/>
                  <a:pt x="509299" y="1095208"/>
                </a:cubicBezTo>
                <a:cubicBezTo>
                  <a:pt x="518668" y="811736"/>
                  <a:pt x="297295" y="573361"/>
                  <a:pt x="12380" y="560124"/>
                </a:cubicBezTo>
                <a:lnTo>
                  <a:pt x="0" y="55989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559559"/>
            <a:ext cx="797581" cy="10372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000284" y="6179439"/>
            <a:ext cx="880369" cy="3084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7CE275A-E327-4030-B2D3-F354B9DDFA2B}" type="datetime3">
              <a:rPr lang="et-EE" sz="1404" smtClean="0">
                <a:solidFill>
                  <a:schemeClr val="bg2">
                    <a:lumMod val="95000"/>
                  </a:schemeClr>
                </a:solidFill>
              </a:rPr>
              <a:pPr/>
              <a:t>01/09/23</a:t>
            </a:fld>
            <a:endParaRPr lang="en-GB" sz="1404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3103" y="2327659"/>
            <a:ext cx="6121239" cy="2387600"/>
          </a:xfrm>
        </p:spPr>
        <p:txBody>
          <a:bodyPr anchor="b"/>
          <a:lstStyle>
            <a:lvl1pPr algn="l">
              <a:defRPr lang="en-GB" sz="6000" b="1" i="0" u="none" strike="noStrike" baseline="0" smtClean="0"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033103" y="4989511"/>
            <a:ext cx="6121239" cy="155926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95000"/>
                  </a:schemeClr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94240691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itel pilttaust tekst par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576000" y="0"/>
            <a:ext cx="11615999" cy="6858000"/>
          </a:xfrm>
          <a:custGeom>
            <a:avLst/>
            <a:gdLst>
              <a:gd name="connsiteX0" fmla="*/ 0 w 11615999"/>
              <a:gd name="connsiteY0" fmla="*/ 0 h 6858000"/>
              <a:gd name="connsiteX1" fmla="*/ 11615999 w 11615999"/>
              <a:gd name="connsiteY1" fmla="*/ 0 h 6858000"/>
              <a:gd name="connsiteX2" fmla="*/ 11615999 w 11615999"/>
              <a:gd name="connsiteY2" fmla="*/ 6858000 h 6858000"/>
              <a:gd name="connsiteX3" fmla="*/ 0 w 11615999"/>
              <a:gd name="connsiteY3" fmla="*/ 6858000 h 6858000"/>
              <a:gd name="connsiteX4" fmla="*/ 0 w 11615999"/>
              <a:gd name="connsiteY4" fmla="*/ 1594962 h 6858000"/>
              <a:gd name="connsiteX5" fmla="*/ 82764 w 11615999"/>
              <a:gd name="connsiteY5" fmla="*/ 1588262 h 6858000"/>
              <a:gd name="connsiteX6" fmla="*/ 509299 w 11615999"/>
              <a:gd name="connsiteY6" fmla="*/ 1095208 h 6858000"/>
              <a:gd name="connsiteX7" fmla="*/ 12380 w 11615999"/>
              <a:gd name="connsiteY7" fmla="*/ 560124 h 6858000"/>
              <a:gd name="connsiteX8" fmla="*/ 0 w 11615999"/>
              <a:gd name="connsiteY8" fmla="*/ 5598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15999" h="6858000">
                <a:moveTo>
                  <a:pt x="0" y="0"/>
                </a:moveTo>
                <a:lnTo>
                  <a:pt x="11615999" y="0"/>
                </a:lnTo>
                <a:lnTo>
                  <a:pt x="11615999" y="6858000"/>
                </a:lnTo>
                <a:lnTo>
                  <a:pt x="0" y="6858000"/>
                </a:lnTo>
                <a:lnTo>
                  <a:pt x="0" y="1594962"/>
                </a:lnTo>
                <a:lnTo>
                  <a:pt x="82764" y="1588262"/>
                </a:lnTo>
                <a:cubicBezTo>
                  <a:pt x="319087" y="1545109"/>
                  <a:pt x="501107" y="1343116"/>
                  <a:pt x="509299" y="1095208"/>
                </a:cubicBezTo>
                <a:cubicBezTo>
                  <a:pt x="518668" y="811736"/>
                  <a:pt x="297295" y="573361"/>
                  <a:pt x="12380" y="560124"/>
                </a:cubicBezTo>
                <a:lnTo>
                  <a:pt x="0" y="559899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559559"/>
            <a:ext cx="797581" cy="10372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6792" y="6179439"/>
            <a:ext cx="880369" cy="3084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7CE275A-E327-4030-B2D3-F354B9DDFA2B}" type="datetime3">
              <a:rPr lang="et-EE" sz="1404" smtClean="0">
                <a:solidFill>
                  <a:schemeClr val="bg2">
                    <a:lumMod val="95000"/>
                  </a:schemeClr>
                </a:solidFill>
              </a:rPr>
              <a:pPr/>
              <a:t>01/09/23</a:t>
            </a:fld>
            <a:endParaRPr lang="en-GB" sz="1404">
              <a:solidFill>
                <a:schemeClr val="bg2">
                  <a:lumMod val="9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50513" y="2327659"/>
            <a:ext cx="6121239" cy="2387600"/>
          </a:xfrm>
        </p:spPr>
        <p:txBody>
          <a:bodyPr anchor="b"/>
          <a:lstStyle>
            <a:lvl1pPr algn="r">
              <a:defRPr lang="en-GB" sz="6000" b="1" i="0" u="none" strike="noStrike" baseline="0" smtClean="0">
                <a:solidFill>
                  <a:schemeClr val="bg2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550513" y="4989511"/>
            <a:ext cx="6121239" cy="1559261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2">
                    <a:lumMod val="95000"/>
                  </a:schemeClr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038704683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itel vahele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0371" y="2573079"/>
            <a:ext cx="9051380" cy="861238"/>
          </a:xfrm>
        </p:spPr>
        <p:txBody>
          <a:bodyPr anchor="b"/>
          <a:lstStyle>
            <a:lvl1pPr algn="l">
              <a:defRPr lang="en-GB" sz="6000" b="1" i="0" u="none" strike="noStrike" baseline="0" smtClean="0">
                <a:solidFill>
                  <a:srgbClr val="AA1E3C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620371" y="3452844"/>
            <a:ext cx="9051380" cy="794602"/>
          </a:xfrm>
        </p:spPr>
        <p:txBody>
          <a:bodyPr>
            <a:normAutofit/>
          </a:bodyPr>
          <a:lstStyle>
            <a:lvl1pPr marL="0" indent="0" algn="l">
              <a:buNone/>
              <a:defRPr sz="60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2" y="2169001"/>
            <a:ext cx="1972111" cy="256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46753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aid üks sisuk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86071" y="6031614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186071" y="6482245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1302488" y="1499191"/>
            <a:ext cx="10051312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02488" y="457202"/>
            <a:ext cx="10051312" cy="425303"/>
          </a:xfrm>
        </p:spPr>
        <p:txBody>
          <a:bodyPr anchor="t">
            <a:noAutofit/>
          </a:bodyPr>
          <a:lstStyle>
            <a:lvl1pPr>
              <a:defRPr sz="3200">
                <a:solidFill>
                  <a:srgbClr val="A01E28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701399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aid kaks sisuka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02488" y="457202"/>
            <a:ext cx="10051312" cy="425303"/>
          </a:xfrm>
        </p:spPr>
        <p:txBody>
          <a:bodyPr anchor="t">
            <a:noAutofit/>
          </a:bodyPr>
          <a:lstStyle>
            <a:lvl1pPr>
              <a:defRPr sz="3200">
                <a:solidFill>
                  <a:srgbClr val="A01E28"/>
                </a:solidFill>
                <a:latin typeface="Helvetica" panose="020B0604020202030204" pitchFamily="34" charset="0"/>
              </a:defRPr>
            </a:lvl1pPr>
          </a:lstStyle>
          <a:p>
            <a:r>
              <a:rPr lang="et-EE" dirty="0" err="1"/>
              <a:t>kljahsdkljhalkjshd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2488" y="1499191"/>
            <a:ext cx="486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86071" y="6031614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186071" y="6482245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493800" y="1499191"/>
            <a:ext cx="486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081868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aid kolm sisuka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86071" y="6031614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186071" y="6482245"/>
            <a:ext cx="5723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t-EE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C3A84B4-50EE-4E03-B6D7-AB5456BA3390}" type="slidenum">
              <a:rPr lang="et-EE" sz="1200" smtClean="0"/>
              <a:pPr/>
              <a:t>‹#›</a:t>
            </a:fld>
            <a:endParaRPr lang="et-EE" sz="120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02488" y="457202"/>
            <a:ext cx="10051312" cy="425303"/>
          </a:xfrm>
        </p:spPr>
        <p:txBody>
          <a:bodyPr anchor="t">
            <a:noAutofit/>
          </a:bodyPr>
          <a:lstStyle>
            <a:lvl1pPr>
              <a:defRPr sz="3200">
                <a:solidFill>
                  <a:srgbClr val="A01E28"/>
                </a:solidFill>
                <a:latin typeface="Helvetica" panose="020B0604020202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rgbClr val="AA1E3C"/>
                </a:solidFill>
                <a:latin typeface="Helvetica" panose="020B060402020203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1302487" y="1499191"/>
            <a:ext cx="324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4708144" y="1499190"/>
            <a:ext cx="324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6"/>
          </p:nvPr>
        </p:nvSpPr>
        <p:spPr>
          <a:xfrm>
            <a:off x="8113801" y="1499189"/>
            <a:ext cx="3240000" cy="4885901"/>
          </a:xfrm>
        </p:spPr>
        <p:txBody>
          <a:bodyPr>
            <a:normAutofit/>
          </a:bodyPr>
          <a:lstStyle>
            <a:lvl1pPr marL="228594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1pPr>
            <a:lvl2pPr marL="685783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2pPr>
            <a:lvl3pPr marL="1142971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3pPr>
            <a:lvl4pPr marL="1600160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4pPr>
            <a:lvl5pPr marL="2057349" indent="-228594">
              <a:buFontTx/>
              <a:buBlip>
                <a:blip r:embed="rId2"/>
              </a:buBlip>
              <a:defRPr sz="140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20614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02488" y="365125"/>
            <a:ext cx="100513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2488" y="1825625"/>
            <a:ext cx="100513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t-E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072" y="6031614"/>
            <a:ext cx="4521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9C3A84B4-50EE-4E03-B6D7-AB5456BA3390}" type="slidenum">
              <a:rPr lang="et-EE" smtClean="0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582438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52" r:id="rId7"/>
    <p:sldLayoutId id="2147483666" r:id="rId8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000" kern="1200">
          <a:solidFill>
            <a:srgbClr val="A01E28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liis@turu-uuringute.ee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66"/>
          <p:cNvSpPr>
            <a:spLocks noGrp="1"/>
          </p:cNvSpPr>
          <p:nvPr>
            <p:ph type="ctrTitle"/>
          </p:nvPr>
        </p:nvSpPr>
        <p:spPr>
          <a:xfrm>
            <a:off x="5736841" y="1932709"/>
            <a:ext cx="6121239" cy="2988044"/>
          </a:xfrm>
        </p:spPr>
        <p:txBody>
          <a:bodyPr>
            <a:normAutofit fontScale="90000"/>
          </a:bodyPr>
          <a:lstStyle/>
          <a:p>
            <a:r>
              <a:rPr lang="en-GB" sz="5400" dirty="0"/>
              <a:t>Sõiduki juhtimine </a:t>
            </a:r>
            <a:r>
              <a:rPr lang="en-GB" sz="5400" b="0" dirty="0"/>
              <a:t>(sõidukiiru</a:t>
            </a:r>
            <a:r>
              <a:rPr lang="et-EE" sz="5400" b="0" dirty="0"/>
              <a:t>s,</a:t>
            </a:r>
            <a:r>
              <a:rPr lang="en-GB" sz="5400" b="0" dirty="0"/>
              <a:t> joobes</a:t>
            </a:r>
            <a:r>
              <a:rPr lang="et-EE" sz="5400" b="0" dirty="0"/>
              <a:t> ja väsimusseisundis</a:t>
            </a:r>
            <a:r>
              <a:rPr lang="en-GB" sz="5400" b="0" dirty="0"/>
              <a:t> juhtimine)</a:t>
            </a:r>
          </a:p>
        </p:txBody>
      </p:sp>
      <p:sp>
        <p:nvSpPr>
          <p:cNvPr id="68" name="Subtitle 6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Transpordiamet</a:t>
            </a:r>
          </a:p>
          <a:p>
            <a:r>
              <a:rPr lang="en-GB" dirty="0"/>
              <a:t>08/202</a:t>
            </a:r>
            <a:r>
              <a:rPr lang="et-EE" dirty="0"/>
              <a:t>3</a:t>
            </a:r>
            <a:endParaRPr lang="en-GB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5A3CAD-F55B-2243-B9EC-AA626463EE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6" r="2856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88540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56A5F8-3261-6C4A-A2CF-CE6DC5657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960" y="457202"/>
            <a:ext cx="10051312" cy="425303"/>
          </a:xfrm>
        </p:spPr>
        <p:txBody>
          <a:bodyPr/>
          <a:lstStyle/>
          <a:p>
            <a:r>
              <a:rPr lang="et-EE" dirty="0"/>
              <a:t>Uuringu teemad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D85DF5-79FD-BF4E-B4FD-E65DCD9AD4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390705"/>
            <a:ext cx="4860000" cy="53588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sz="1200" dirty="0">
                <a:solidFill>
                  <a:schemeClr val="accent1"/>
                </a:solidFill>
              </a:rPr>
              <a:t>SÕIDUKIJUHTIDE TAUST</a:t>
            </a:r>
            <a:endParaRPr lang="et-EE" sz="1200" dirty="0"/>
          </a:p>
          <a:p>
            <a:r>
              <a:rPr lang="et-EE" sz="1200" dirty="0">
                <a:solidFill>
                  <a:srgbClr val="A01E28"/>
                </a:solidFill>
              </a:rPr>
              <a:t>Mootorsõiduki juhtimisõigus </a:t>
            </a:r>
            <a:r>
              <a:rPr lang="et-EE" sz="1200" dirty="0"/>
              <a:t>(küsimus T1 ja T2)</a:t>
            </a:r>
          </a:p>
          <a:p>
            <a:pPr lvl="1"/>
            <a:r>
              <a:rPr lang="et-EE" sz="1200" dirty="0"/>
              <a:t>Kilometraaž viimase 12 kuu jooksul (küsimus T3)</a:t>
            </a:r>
          </a:p>
          <a:p>
            <a:pPr lvl="1"/>
            <a:r>
              <a:rPr lang="et-EE" sz="1200" dirty="0"/>
              <a:t>Sõidukijuhi staaž (T4)</a:t>
            </a:r>
          </a:p>
          <a:p>
            <a:r>
              <a:rPr lang="et-EE" sz="1200" dirty="0">
                <a:solidFill>
                  <a:srgbClr val="A01E28"/>
                </a:solidFill>
              </a:rPr>
              <a:t>Töösõidud</a:t>
            </a:r>
            <a:r>
              <a:rPr lang="et-EE" sz="1200" dirty="0"/>
              <a:t> (küsimus T5)</a:t>
            </a:r>
            <a:endParaRPr lang="et-EE" sz="1200" dirty="0">
              <a:solidFill>
                <a:srgbClr val="A01E28"/>
              </a:solidFill>
            </a:endParaRPr>
          </a:p>
          <a:p>
            <a:pPr marL="0" indent="0">
              <a:buNone/>
            </a:pPr>
            <a:r>
              <a:rPr lang="et-EE" sz="1200" dirty="0">
                <a:solidFill>
                  <a:srgbClr val="A01E28"/>
                </a:solidFill>
              </a:rPr>
              <a:t>SÕIDUKIIRUS</a:t>
            </a:r>
            <a:endParaRPr lang="et-EE" sz="1200" dirty="0"/>
          </a:p>
          <a:p>
            <a:r>
              <a:rPr lang="et-EE" sz="1200" dirty="0">
                <a:solidFill>
                  <a:srgbClr val="A01E28"/>
                </a:solidFill>
              </a:rPr>
              <a:t>Piirkiiruse ületamine</a:t>
            </a:r>
          </a:p>
          <a:p>
            <a:pPr lvl="1"/>
            <a:r>
              <a:rPr lang="et-EE" sz="1200" dirty="0"/>
              <a:t>Piirkiiruse ületamine (küsimus 4)</a:t>
            </a:r>
          </a:p>
          <a:p>
            <a:pPr lvl="2"/>
            <a:r>
              <a:rPr lang="et-EE" sz="1200" dirty="0"/>
              <a:t>Piirkiiruse jälgimise seade (küsimus 3)</a:t>
            </a:r>
          </a:p>
          <a:p>
            <a:pPr lvl="1"/>
            <a:r>
              <a:rPr lang="et-EE" sz="1200" dirty="0"/>
              <a:t>Piirkiiruse ületamise põhjused (küsimus 5)</a:t>
            </a:r>
          </a:p>
          <a:p>
            <a:pPr lvl="1"/>
            <a:r>
              <a:rPr lang="et-EE" sz="1200" dirty="0"/>
              <a:t>Piirkiiruse ületamise tõttu liiklusohtlikesse olukordadesse sattumine (küsimus 6)</a:t>
            </a:r>
          </a:p>
          <a:p>
            <a:r>
              <a:rPr lang="et-EE" sz="1200" dirty="0">
                <a:solidFill>
                  <a:srgbClr val="A01E28"/>
                </a:solidFill>
              </a:rPr>
              <a:t>Sõidukijuhtide käitumine ja teadlikkus </a:t>
            </a:r>
          </a:p>
          <a:p>
            <a:pPr lvl="1"/>
            <a:r>
              <a:rPr lang="et-EE" sz="1200" dirty="0"/>
              <a:t>Peatumine reguleerimata ülekäigurajal, kui jalakäija ootab kõnniteel sõidutee ületamise võimalust (küsimus 7)</a:t>
            </a:r>
          </a:p>
          <a:p>
            <a:pPr lvl="1"/>
            <a:r>
              <a:rPr lang="et-EE" sz="1200" dirty="0"/>
              <a:t>Teadlikkus peatumisteekonnast kuival ja märjal teekattel (küsimus 1 ja 2)</a:t>
            </a:r>
          </a:p>
          <a:p>
            <a:pPr lvl="1"/>
            <a:r>
              <a:rPr lang="et-EE" sz="1200" dirty="0"/>
              <a:t>Suhtumine teelõigu läbimise keskmist kiirust mõõtva elektroonilise süsteemi kasutusele võttu asulavälisel teel (küsimus 7A)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8B232-5537-494E-92DF-66E65C4EFB0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493800" y="1390705"/>
            <a:ext cx="4860000" cy="4885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sz="1200" dirty="0">
                <a:solidFill>
                  <a:schemeClr val="accent1"/>
                </a:solidFill>
              </a:rPr>
              <a:t>JOOBES JUHTIMINE </a:t>
            </a:r>
          </a:p>
          <a:p>
            <a:r>
              <a:rPr lang="et-EE" sz="1200" dirty="0">
                <a:solidFill>
                  <a:schemeClr val="accent1"/>
                </a:solidFill>
              </a:rPr>
              <a:t>Teadlikkus alkoholi mõjust </a:t>
            </a:r>
            <a:r>
              <a:rPr lang="et-EE" sz="1200" dirty="0"/>
              <a:t>(küsimus 12-13)</a:t>
            </a:r>
          </a:p>
          <a:p>
            <a:pPr lvl="1"/>
            <a:r>
              <a:rPr lang="et-EE" sz="1200" dirty="0"/>
              <a:t>Joobes seisundi kontrollimine (küsimus 14)</a:t>
            </a:r>
          </a:p>
          <a:p>
            <a:r>
              <a:rPr lang="et-EE" sz="1200" dirty="0">
                <a:solidFill>
                  <a:srgbClr val="A01E28"/>
                </a:solidFill>
              </a:rPr>
              <a:t>Alko- ja narkojoobes sõidukijuhtimine</a:t>
            </a:r>
          </a:p>
          <a:p>
            <a:pPr lvl="1"/>
            <a:r>
              <a:rPr lang="et-EE" sz="1200" dirty="0"/>
              <a:t>Alko- ja narkojoobes juhiga sõidukis viibimine (küsimus 8)</a:t>
            </a:r>
          </a:p>
          <a:p>
            <a:pPr lvl="1"/>
            <a:r>
              <a:rPr lang="et-EE" sz="1200" dirty="0"/>
              <a:t>Alko- ja narkojoobes sõidukijuhtimine (küsimus 15)</a:t>
            </a:r>
          </a:p>
          <a:p>
            <a:pPr lvl="2"/>
            <a:r>
              <a:rPr lang="et-EE" sz="1200" dirty="0"/>
              <a:t>Alko- ja narkojoobes liiklusohtlikku olukorda sattumine (küsimus 16)</a:t>
            </a:r>
          </a:p>
          <a:p>
            <a:pPr lvl="2"/>
            <a:r>
              <a:rPr lang="et-EE" sz="1200" dirty="0"/>
              <a:t>Politsei poolt joobes sõidukijuhtimise kontrollimine (küsimus 17)</a:t>
            </a:r>
          </a:p>
          <a:p>
            <a:r>
              <a:rPr lang="et-EE" sz="1200" dirty="0">
                <a:solidFill>
                  <a:srgbClr val="A01E28"/>
                </a:solidFill>
              </a:rPr>
              <a:t>Alko- ja narkojoobes sõidukijuhtide takistamine </a:t>
            </a:r>
          </a:p>
          <a:p>
            <a:pPr lvl="1"/>
            <a:r>
              <a:rPr lang="et-EE" sz="1200" dirty="0"/>
              <a:t>Joobes juhi takistamine (küsimus 10 ja 11)</a:t>
            </a:r>
          </a:p>
          <a:p>
            <a:r>
              <a:rPr lang="et-EE" sz="1200" dirty="0">
                <a:solidFill>
                  <a:srgbClr val="A01E28"/>
                </a:solidFill>
              </a:rPr>
              <a:t>Joobes juhtimise kampaania märkamine </a:t>
            </a:r>
            <a:r>
              <a:rPr lang="et-EE" sz="1200" dirty="0"/>
              <a:t>(küsimus 21-22)</a:t>
            </a:r>
          </a:p>
          <a:p>
            <a:pPr marL="0" indent="0">
              <a:buNone/>
            </a:pPr>
            <a:r>
              <a:rPr lang="et-EE" sz="1200" dirty="0">
                <a:solidFill>
                  <a:schemeClr val="accent1"/>
                </a:solidFill>
              </a:rPr>
              <a:t>VÄSIMUSSEISUNDIS JUHTIMINE</a:t>
            </a:r>
          </a:p>
          <a:p>
            <a:pPr lvl="1"/>
            <a:r>
              <a:rPr lang="et-EE" sz="1200" dirty="0"/>
              <a:t>Väsimusseisundis juhtimine (küsimus 18)</a:t>
            </a:r>
          </a:p>
          <a:p>
            <a:pPr lvl="1"/>
            <a:r>
              <a:rPr lang="et-EE" sz="1200" dirty="0"/>
              <a:t>Väsimusseisundis juhtimise põhjused (küsimus 19)</a:t>
            </a:r>
          </a:p>
          <a:p>
            <a:pPr lvl="1"/>
            <a:r>
              <a:rPr lang="et-EE" sz="1200" dirty="0"/>
              <a:t>Väsimusseisundis liiklusohtlikku olukorda sattumine (küsimus 20)</a:t>
            </a:r>
          </a:p>
          <a:p>
            <a:pPr lvl="1"/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85682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365942-B2C3-6242-8EAC-D7B65DE55F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Üldkogum: üle 15-aastane Eesti elanikkond (Eesti Statistikaameti andemetel) </a:t>
            </a:r>
          </a:p>
          <a:p>
            <a:r>
              <a:rPr lang="en-GB" dirty="0"/>
              <a:t>Meetod: Omnibuss (50% telefoni-</a:t>
            </a:r>
            <a:r>
              <a:rPr lang="et-EE" dirty="0"/>
              <a:t>intervjuud</a:t>
            </a:r>
            <a:r>
              <a:rPr lang="en-GB" dirty="0"/>
              <a:t>, 50% Turu-uuringute AS veebipaneel).</a:t>
            </a:r>
          </a:p>
          <a:p>
            <a:r>
              <a:rPr lang="en-GB" dirty="0"/>
              <a:t>Valimi koostamine: kasutati üldkogumi proportsionaalset mudelit, hiljem tulemused kaaluti üldkogumile vastavaks soo, vanusegruppide, rahvuse, hariduse, piirkonna ja asulatüübi järgi. </a:t>
            </a:r>
          </a:p>
          <a:p>
            <a:r>
              <a:rPr lang="en-GB" dirty="0"/>
              <a:t>Planeeritud valim: 1000</a:t>
            </a:r>
          </a:p>
          <a:p>
            <a:r>
              <a:rPr lang="en-GB" dirty="0"/>
              <a:t>Valimiviga: 1000 vastaja puhul ±3,1%, väiksemate gruppide vaatlemisel võib viga olla suurem</a:t>
            </a:r>
          </a:p>
          <a:p>
            <a:r>
              <a:rPr lang="en-GB" dirty="0"/>
              <a:t>Küsitluse pikkus: 5 lehekülge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D0BDCE-934C-8244-91CB-81CEF3A56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Uuringu metoodika ja vastutajad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F2FB9D-7BE4-5040-B0C4-4FCC1C204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067946"/>
              </p:ext>
            </p:extLst>
          </p:nvPr>
        </p:nvGraphicFramePr>
        <p:xfrm>
          <a:off x="1647471" y="3680775"/>
          <a:ext cx="8205580" cy="2466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1395">
                  <a:extLst>
                    <a:ext uri="{9D8B030D-6E8A-4147-A177-3AD203B41FA5}">
                      <a16:colId xmlns:a16="http://schemas.microsoft.com/office/drawing/2014/main" val="3252374032"/>
                    </a:ext>
                  </a:extLst>
                </a:gridCol>
                <a:gridCol w="2051395">
                  <a:extLst>
                    <a:ext uri="{9D8B030D-6E8A-4147-A177-3AD203B41FA5}">
                      <a16:colId xmlns:a16="http://schemas.microsoft.com/office/drawing/2014/main" val="2192519203"/>
                    </a:ext>
                  </a:extLst>
                </a:gridCol>
                <a:gridCol w="2051395">
                  <a:extLst>
                    <a:ext uri="{9D8B030D-6E8A-4147-A177-3AD203B41FA5}">
                      <a16:colId xmlns:a16="http://schemas.microsoft.com/office/drawing/2014/main" val="1659556557"/>
                    </a:ext>
                  </a:extLst>
                </a:gridCol>
                <a:gridCol w="2051395">
                  <a:extLst>
                    <a:ext uri="{9D8B030D-6E8A-4147-A177-3AD203B41FA5}">
                      <a16:colId xmlns:a16="http://schemas.microsoft.com/office/drawing/2014/main" val="724087640"/>
                    </a:ext>
                  </a:extLst>
                </a:gridCol>
              </a:tblGrid>
              <a:tr h="388856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bg1"/>
                          </a:solidFill>
                          <a:latin typeface="+mn-lt"/>
                        </a:rPr>
                        <a:t>Aasta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bg1"/>
                          </a:solidFill>
                          <a:latin typeface="+mn-lt"/>
                        </a:rPr>
                        <a:t>Üldkogum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bg1"/>
                          </a:solidFill>
                          <a:latin typeface="+mn-lt"/>
                        </a:rPr>
                        <a:t>Küsitlusperiood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bg1"/>
                          </a:solidFill>
                          <a:latin typeface="+mn-lt"/>
                        </a:rPr>
                        <a:t>Tegelik valim </a:t>
                      </a:r>
                    </a:p>
                    <a:p>
                      <a:pPr algn="ctr"/>
                      <a:r>
                        <a:rPr lang="et-EE" sz="1100" dirty="0">
                          <a:solidFill>
                            <a:schemeClr val="bg1"/>
                          </a:solidFill>
                          <a:latin typeface="+mn-lt"/>
                        </a:rPr>
                        <a:t>(vastajate arv)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1363816"/>
                  </a:ext>
                </a:extLst>
              </a:tr>
              <a:tr h="291396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1 102 953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09.08 - 22.08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1006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4617235"/>
                  </a:ext>
                </a:extLst>
              </a:tr>
              <a:tr h="291396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2018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1 100 881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07.08 - 27.08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1005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6854785"/>
                  </a:ext>
                </a:extLst>
              </a:tr>
              <a:tr h="291396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2019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1 102 616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06.08 - 21.08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1043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2558841"/>
                  </a:ext>
                </a:extLst>
              </a:tr>
              <a:tr h="291396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2020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1 102 616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12.08 - 24.08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1003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6096416"/>
                  </a:ext>
                </a:extLst>
              </a:tr>
              <a:tr h="291396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</a:t>
                      </a:r>
                      <a:r>
                        <a:rPr lang="et-EE" sz="1100" dirty="0"/>
                        <a:t> 102 616</a:t>
                      </a:r>
                      <a:endParaRPr lang="et-EE" sz="11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5.08 - 13.08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1003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1209137"/>
                  </a:ext>
                </a:extLst>
              </a:tr>
              <a:tr h="291396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1 103 331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4.08 - 17.08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1003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168544"/>
                  </a:ext>
                </a:extLst>
              </a:tr>
              <a:tr h="291396"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1 141 965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3.08 - 13.08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t-EE" sz="1100" dirty="0">
                          <a:solidFill>
                            <a:schemeClr val="tx2"/>
                          </a:solidFill>
                          <a:latin typeface="+mn-lt"/>
                        </a:rPr>
                        <a:t>1000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300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5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365942-B2C3-6242-8EAC-D7B65DE55F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Tellijapoolne kontaktisik			Raul Rom</a:t>
            </a:r>
          </a:p>
          <a:p>
            <a:endParaRPr lang="en-GB" dirty="0"/>
          </a:p>
          <a:p>
            <a:r>
              <a:rPr lang="en-GB" dirty="0"/>
              <a:t>Uuringu projektijuht ja aruande koostamine		Liis Grünberg, </a:t>
            </a:r>
            <a:r>
              <a:rPr lang="en-GB" dirty="0">
                <a:hlinkClick r:id="rId2"/>
              </a:rPr>
              <a:t>liis@turu-uuringute.ee</a:t>
            </a:r>
            <a:r>
              <a:rPr lang="en-GB" dirty="0"/>
              <a:t>, 58529707</a:t>
            </a:r>
          </a:p>
          <a:p>
            <a:r>
              <a:rPr lang="en-GB" dirty="0"/>
              <a:t>Küsitlustöö koordineerimine			</a:t>
            </a:r>
            <a:r>
              <a:rPr lang="et-EE" dirty="0"/>
              <a:t>Anglina Oblikas</a:t>
            </a:r>
            <a:endParaRPr lang="en-GB" dirty="0"/>
          </a:p>
          <a:p>
            <a:r>
              <a:rPr lang="en-GB" dirty="0"/>
              <a:t>Valim, ankeedi programmeerimine 		</a:t>
            </a:r>
            <a:r>
              <a:rPr lang="et-EE" dirty="0"/>
              <a:t>Kristel Merusk</a:t>
            </a:r>
            <a:endParaRPr lang="en-GB" dirty="0"/>
          </a:p>
          <a:p>
            <a:r>
              <a:rPr lang="en-GB" dirty="0"/>
              <a:t>Andmetöötlus			  	Reijo Pohl	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D0BDCE-934C-8244-91CB-81CEF3A56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Vastutajad</a:t>
            </a:r>
          </a:p>
        </p:txBody>
      </p:sp>
    </p:spTree>
    <p:extLst>
      <p:ext uri="{BB962C8B-B14F-4D97-AF65-F5344CB8AC3E}">
        <p14:creationId xmlns:p14="http://schemas.microsoft.com/office/powerpoint/2010/main" val="1153687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9BD6-1019-B54C-8125-6E00C8C9E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1543" y="2990865"/>
            <a:ext cx="9051380" cy="861238"/>
          </a:xfrm>
        </p:spPr>
        <p:txBody>
          <a:bodyPr>
            <a:normAutofit fontScale="90000"/>
          </a:bodyPr>
          <a:lstStyle/>
          <a:p>
            <a:r>
              <a:rPr lang="en-GB" dirty="0"/>
              <a:t>Sõidukijuhtide taust</a:t>
            </a:r>
          </a:p>
        </p:txBody>
      </p:sp>
    </p:spTree>
    <p:extLst>
      <p:ext uri="{BB962C8B-B14F-4D97-AF65-F5344CB8AC3E}">
        <p14:creationId xmlns:p14="http://schemas.microsoft.com/office/powerpoint/2010/main" val="157841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1487FE-DD67-6D45-BED4-D4E7F9641E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wrap="square">
            <a:noAutofit/>
          </a:bodyPr>
          <a:lstStyle/>
          <a:p>
            <a:r>
              <a:rPr lang="et-EE" dirty="0">
                <a:solidFill>
                  <a:srgbClr val="A01E28"/>
                </a:solidFill>
              </a:rPr>
              <a:t>Mootorsõiduki juhtimisoskusega juhilubade omanikke on vähemalt 15-aastase elanikkonna seas 69%, s.o 785 100 ± 32 800; </a:t>
            </a:r>
            <a:r>
              <a:rPr lang="et-EE" dirty="0"/>
              <a:t>viimase 12 kuu jooksul ei ole neist aga 4% ehk 20-42 tuhat elanikku mootorsõidukit juhtinud.</a:t>
            </a:r>
            <a:endParaRPr lang="et-EE" dirty="0">
              <a:solidFill>
                <a:srgbClr val="A01E28"/>
              </a:solidFill>
            </a:endParaRPr>
          </a:p>
          <a:p>
            <a:r>
              <a:rPr lang="et-EE" dirty="0"/>
              <a:t>Antud uuringu raames vaadeldakse aga </a:t>
            </a:r>
            <a:r>
              <a:rPr lang="et-EE" b="1" dirty="0">
                <a:solidFill>
                  <a:srgbClr val="A01E28"/>
                </a:solidFill>
              </a:rPr>
              <a:t>sõidukijuhtidena</a:t>
            </a:r>
            <a:r>
              <a:rPr lang="et-EE" dirty="0"/>
              <a:t> just neid juhilubade omanikke, kes on viimase 12 kuu jooksul mootorsõidukit juhtinud, seega jääb vaadeldava sihtgrupi suuruseks </a:t>
            </a:r>
            <a:r>
              <a:rPr lang="et-EE" dirty="0">
                <a:solidFill>
                  <a:srgbClr val="A01E28"/>
                </a:solidFill>
              </a:rPr>
              <a:t>66% üle 15-aastasest elanikkonnast, s.o 754 600 ± 33 500. </a:t>
            </a:r>
            <a:r>
              <a:rPr lang="et-EE" dirty="0"/>
              <a:t>Sõidukijuhtide osakaal on aastate jooksul tasapisi kasvanud</a:t>
            </a:r>
            <a:r>
              <a:rPr lang="et-EE" dirty="0">
                <a:solidFill>
                  <a:srgbClr val="A01E28"/>
                </a:solidFill>
              </a:rPr>
              <a:t>.</a:t>
            </a:r>
          </a:p>
          <a:p>
            <a:r>
              <a:rPr lang="et-EE" dirty="0"/>
              <a:t>Sõidukijuhtide seas on keskmisest enam mehi ja 25-49-aastaseid elanikke, eestlasi, kõrgharidusega ja kõrgemasse sissetulekugruppi kuulujaid, Põhja- ja Kesk-Eesti ning maapiirkondade elanikke.</a:t>
            </a:r>
          </a:p>
          <a:p>
            <a:r>
              <a:rPr lang="et-EE" dirty="0"/>
              <a:t>Valdav osa sõidukijuhtidest omavad B-kategooria juhiluba (99%). Pooltel on ka mõne muu kategooria juhiluba.</a:t>
            </a:r>
          </a:p>
          <a:p>
            <a:r>
              <a:rPr lang="et-EE" dirty="0"/>
              <a:t>Sõidukijuhtide seas on kõige enam 11-40-aastase staažiga juhte, lausa 61%. Suurema staažiga juhtidel on tõenäolisemalt lisaks olemas ka mõne muu kategooria juhiload.</a:t>
            </a:r>
          </a:p>
          <a:p>
            <a:r>
              <a:rPr lang="et-EE" dirty="0"/>
              <a:t>Sõidukijuhtide seas on kolmandik neid, kes sõidavad aastas kuni 5 000 kilomeetrit ja viiendik neid, kes sõidavad 5 000-10 000 kilomeetrit. Ülejäänud juhid on läbinud viimase 12 kuu jooksul veel suurema kilometraaži. Kuni 5 000 kilometraažiga sõitjate seas on enam naisi ja üle 65-aastaseid. Üle 20 000 kilometraažiga sõitjate seas on enam mehi, 21-40-aastase sõidukijuhi staažiga ning C- ja D-kategooria juhilubade omanikke, samuti töösõitude tegijaid.</a:t>
            </a:r>
          </a:p>
          <a:p>
            <a:endParaRPr lang="et-EE" dirty="0">
              <a:solidFill>
                <a:srgbClr val="A01E28"/>
              </a:solidFill>
            </a:endParaRPr>
          </a:p>
          <a:p>
            <a:r>
              <a:rPr lang="et-EE" dirty="0">
                <a:solidFill>
                  <a:srgbClr val="A01E28"/>
                </a:solidFill>
              </a:rPr>
              <a:t>Töö või tööülesannete täitmisel on on viimase 12 kuu jooksul sõidukit juhtunud 37% vähemalt 15-aastasest elanikkonnast, 56% sõidukijuhtidest, s.o ca 419 900 ± 28 400 sõidukijuhti. </a:t>
            </a:r>
          </a:p>
          <a:p>
            <a:r>
              <a:rPr lang="et-EE" dirty="0"/>
              <a:t>Töösõite teevad sagedamini mehed, 35-64-aastased, mitte-eestlased ning erinevate kategooriate (v.a B-kategooria) juhilubade omanikud.</a:t>
            </a:r>
          </a:p>
          <a:p>
            <a:endParaRPr lang="et-EE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5AB03E-EB73-CF4A-9A67-A17D4DDEC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Sõidukijuhtide taust</a:t>
            </a:r>
          </a:p>
        </p:txBody>
      </p:sp>
      <p:sp>
        <p:nvSpPr>
          <p:cNvPr id="4" name="Subtitle 6">
            <a:extLst>
              <a:ext uri="{FF2B5EF4-FFF2-40B4-BE49-F238E27FC236}">
                <a16:creationId xmlns:a16="http://schemas.microsoft.com/office/drawing/2014/main" id="{776F95FB-2B08-0346-A617-D8F1593023A5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/>
          <a:lstStyle/>
          <a:p>
            <a:r>
              <a:rPr lang="et-EE" dirty="0"/>
              <a:t>Mootorsõiduki juhtimisõigus (Slaid 7-8)</a:t>
            </a:r>
          </a:p>
        </p:txBody>
      </p:sp>
    </p:spTree>
    <p:extLst>
      <p:ext uri="{BB962C8B-B14F-4D97-AF65-F5344CB8AC3E}">
        <p14:creationId xmlns:p14="http://schemas.microsoft.com/office/powerpoint/2010/main" val="1294662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7DC4-28D8-FA42-8E39-5D011A87D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Sõidukijuhtide taust</a:t>
            </a:r>
            <a:endParaRPr lang="et-E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5B7A6F-2DCD-199F-B1DC-BB38C420EF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2746" y="1554971"/>
            <a:ext cx="4858933" cy="477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15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E97AE9-597F-CB5F-73F3-7B0E5C7570D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94612" y="1514473"/>
            <a:ext cx="4595688" cy="4886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6E7DC4-28D8-FA42-8E39-5D011A87D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Sõidukijuhtide taust</a:t>
            </a:r>
            <a:endParaRPr lang="et-EE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9FC420-57F2-3E47-90D1-6CDDF9FA9EFF}"/>
              </a:ext>
            </a:extLst>
          </p:cNvPr>
          <p:cNvCxnSpPr/>
          <p:nvPr/>
        </p:nvCxnSpPr>
        <p:spPr>
          <a:xfrm>
            <a:off x="4765687" y="1498600"/>
            <a:ext cx="0" cy="4886325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3F18652-E67A-BDE2-C4D4-8936BCF40146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629131" y="1498600"/>
            <a:ext cx="45900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84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9BD6-1019-B54C-8125-6E00C8C9E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1940" y="3055933"/>
            <a:ext cx="9051380" cy="861238"/>
          </a:xfrm>
        </p:spPr>
        <p:txBody>
          <a:bodyPr>
            <a:normAutofit fontScale="90000"/>
          </a:bodyPr>
          <a:lstStyle/>
          <a:p>
            <a:r>
              <a:rPr lang="en-GB" dirty="0"/>
              <a:t>Sõidukiirus</a:t>
            </a:r>
          </a:p>
        </p:txBody>
      </p:sp>
    </p:spTree>
    <p:extLst>
      <p:ext uri="{BB962C8B-B14F-4D97-AF65-F5344CB8AC3E}">
        <p14:creationId xmlns:p14="http://schemas.microsoft.com/office/powerpoint/2010/main" val="1024536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C8CE-829D-B941-B43B-99AF4F98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Sõidukiirus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73EC55-E4F8-DB4B-9574-F7D7B485500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Piirkiiruse ületamine (Slaid 11-12)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277B0C-979F-AE4B-A9AC-3D612BAAC7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t-EE" dirty="0"/>
              <a:t>Kõige sagedamini ja kõige enam ületatakse kiirust</a:t>
            </a:r>
            <a:r>
              <a:rPr lang="et-EE" dirty="0">
                <a:solidFill>
                  <a:srgbClr val="A01E28"/>
                </a:solidFill>
              </a:rPr>
              <a:t> linnadevahelistel põhiteedel </a:t>
            </a:r>
            <a:r>
              <a:rPr lang="et-EE" dirty="0"/>
              <a:t>(72%, s.h 28% enam kui 5 km/h), seejärel </a:t>
            </a:r>
            <a:r>
              <a:rPr lang="et-EE" dirty="0">
                <a:solidFill>
                  <a:srgbClr val="A01E28"/>
                </a:solidFill>
              </a:rPr>
              <a:t>kohalikel maanteedel </a:t>
            </a:r>
            <a:r>
              <a:rPr lang="et-EE" dirty="0"/>
              <a:t>(61%, s.h 20% enam kui 5 km/h) ning </a:t>
            </a:r>
            <a:r>
              <a:rPr lang="et-EE" dirty="0">
                <a:solidFill>
                  <a:srgbClr val="A01E28"/>
                </a:solidFill>
              </a:rPr>
              <a:t>linnades ja asulates </a:t>
            </a:r>
            <a:r>
              <a:rPr lang="et-EE" dirty="0"/>
              <a:t>(44%, s.h 9% enam kui 5 km/h).</a:t>
            </a:r>
          </a:p>
          <a:p>
            <a:r>
              <a:rPr lang="et-EE" dirty="0"/>
              <a:t>Kiiruse ületajate osakaalud erinevatel teedel on eelmise aastaga võrreldes veidi langenud, kuid kiirust ületavate sõidukijuhtide osakaal kokku ei ole oluliselt muutunud (76%). Erinevatel aastatel on nende osakaal jäänud vahemikku 71-77%</a:t>
            </a:r>
          </a:p>
          <a:p>
            <a:endParaRPr lang="et-EE" dirty="0"/>
          </a:p>
          <a:p>
            <a:r>
              <a:rPr lang="et-EE" dirty="0"/>
              <a:t>Vastavalt sellele, kuivõrd eelpool mainitud erinevatel teedel kiirusepiirangut tavaliselt ületatakse, jagasime sõidukijuhid erinevatesse gruppidesse järgnevalt:</a:t>
            </a:r>
          </a:p>
          <a:p>
            <a:pPr lvl="1"/>
            <a:r>
              <a:rPr lang="et-EE" dirty="0">
                <a:solidFill>
                  <a:srgbClr val="A01E28"/>
                </a:solidFill>
              </a:rPr>
              <a:t>Ei ületa kiirust 23% </a:t>
            </a:r>
            <a:r>
              <a:rPr lang="et-EE" dirty="0"/>
              <a:t>– sõidavad kõikidel teedel lubatud kiirusepiirangu järgi – sagedamini naised, üle 74-aastased ja kuni 5 000 kilometraažiga sõidukijuhid;</a:t>
            </a:r>
          </a:p>
          <a:p>
            <a:pPr lvl="1"/>
            <a:r>
              <a:rPr lang="et-EE" dirty="0">
                <a:solidFill>
                  <a:srgbClr val="A01E28"/>
                </a:solidFill>
              </a:rPr>
              <a:t>Ei ületa kiirust olulisel määral 44% </a:t>
            </a:r>
            <a:r>
              <a:rPr lang="et-EE" dirty="0"/>
              <a:t>– mõnel teel ületavad lubatud kiirusepiirangut kuni 5 km/h – sagedamini 64-74-aastased;</a:t>
            </a:r>
          </a:p>
          <a:p>
            <a:pPr lvl="1"/>
            <a:r>
              <a:rPr lang="et-EE" dirty="0">
                <a:solidFill>
                  <a:srgbClr val="A01E28"/>
                </a:solidFill>
              </a:rPr>
              <a:t>Osalised kiiruseületajad 24% </a:t>
            </a:r>
            <a:r>
              <a:rPr lang="et-EE" dirty="0"/>
              <a:t>– mõnel teel ületavad kiirusepiirangut üle 5 km/h – sagedamini kõrgemasse sissetulekugruppi kuulujad;</a:t>
            </a:r>
          </a:p>
          <a:p>
            <a:pPr lvl="1"/>
            <a:r>
              <a:rPr lang="et-EE" dirty="0">
                <a:solidFill>
                  <a:srgbClr val="A01E28"/>
                </a:solidFill>
              </a:rPr>
              <a:t>Alatised kiiruseületajad 9% </a:t>
            </a:r>
            <a:r>
              <a:rPr lang="et-EE" dirty="0"/>
              <a:t>– kõikidel teedel ületavad kiirusepiirangut üle 5 km/h – sagedamini mehed, kuni 49-aastased, tallinlased, 6-10-aastase staažiga sõidukijuhid.</a:t>
            </a:r>
          </a:p>
        </p:txBody>
      </p:sp>
    </p:spTree>
    <p:extLst>
      <p:ext uri="{BB962C8B-B14F-4D97-AF65-F5344CB8AC3E}">
        <p14:creationId xmlns:p14="http://schemas.microsoft.com/office/powerpoint/2010/main" val="2625191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0177C-9A79-8046-B2DF-A409AA10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Sõidukiirus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2F245D-D9BB-4249-9781-CDD833DCEAA6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Piirkiiruse ületamine erinevatel teedel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882204A-B30B-62D7-0059-9210B88FFE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96704" y="1498600"/>
            <a:ext cx="9862142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05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5B66-3002-BF4D-9F41-D0EE835C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Sõidukiirus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0932FE2-577E-D147-AEE0-032562CFB79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Piirkiiruse ületamine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6507ED0-5E2B-0099-1FA8-CDD2981C08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39333" y="1498600"/>
            <a:ext cx="4785758" cy="4886325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A8D9D7C-0730-DD39-E7F9-7F69D61619A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4"/>
          <a:stretch>
            <a:fillRect/>
          </a:stretch>
        </p:blipFill>
        <p:spPr>
          <a:xfrm>
            <a:off x="6531252" y="1498600"/>
            <a:ext cx="4785758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96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C8CE-829D-B941-B43B-99AF4F98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Sõidukiirus</a:t>
            </a:r>
            <a:endParaRPr lang="et-E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277B0C-979F-AE4B-A9AC-3D612BAAC7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t-EE" dirty="0"/>
              <a:t>Kõige tüüpilisem on jälgida sõiduki kiirust </a:t>
            </a:r>
            <a:r>
              <a:rPr lang="et-EE" dirty="0">
                <a:solidFill>
                  <a:srgbClr val="A01E28"/>
                </a:solidFill>
              </a:rPr>
              <a:t>spidomeetrilt</a:t>
            </a:r>
            <a:r>
              <a:rPr lang="et-EE" dirty="0"/>
              <a:t> (93%), muude vahenditena kasutab ligi neljandik GPS-seadmeid (sagedamini mehed, 15-24-aastased, töösõitude tegijad), kuuendik järgib mobiili äppi (sagedamini 15-34-aastased) ja kümnendik teisi sõidukeid.</a:t>
            </a:r>
          </a:p>
          <a:p>
            <a:r>
              <a:rPr lang="et-EE" dirty="0"/>
              <a:t>Eelnevate aastatega võrreldes on hakatud enam lisaks jälgima GPS seadmeid kui ka mobiili äppe.</a:t>
            </a:r>
          </a:p>
          <a:p>
            <a:r>
              <a:rPr lang="et-EE" dirty="0"/>
              <a:t>Muu vastusena nimetati peamiselt tunnetust.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73EC55-E4F8-DB4B-9574-F7D7B485500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Piirkiiruse ületamine – sõidukiiruse jälgimise vahend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1D0329F-6F72-094E-F1F8-0AD34BEE6EE9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494463" y="1614841"/>
            <a:ext cx="4859337" cy="465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46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C8CE-829D-B941-B43B-99AF4F98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Sõidukiirus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277B0C-979F-AE4B-A9AC-3D612BAAC7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et-EE" sz="1500" dirty="0"/>
              <a:t>Piirkiirust ületavatelt sõidukijuhtidelt uuriti, mis on selle põhjusteks.</a:t>
            </a:r>
          </a:p>
          <a:p>
            <a:r>
              <a:rPr lang="et-EE" sz="1500" dirty="0"/>
              <a:t>Kiiruseületamise peamiseks põhjuseks peetakse:</a:t>
            </a:r>
          </a:p>
          <a:p>
            <a:pPr lvl="1"/>
            <a:r>
              <a:rPr lang="et-EE" sz="1500" dirty="0">
                <a:solidFill>
                  <a:srgbClr val="A01E28"/>
                </a:solidFill>
              </a:rPr>
              <a:t>teiste liiklejate kiirusest tingitud kiirusevalikut (69%) </a:t>
            </a:r>
            <a:r>
              <a:rPr lang="et-EE" sz="1500" dirty="0"/>
              <a:t>– sagedamini 15-34-aastased, kõrgharidusega elanikud;</a:t>
            </a:r>
          </a:p>
          <a:p>
            <a:pPr lvl="1"/>
            <a:r>
              <a:rPr lang="et-EE" sz="1500" dirty="0">
                <a:solidFill>
                  <a:srgbClr val="A01E28"/>
                </a:solidFill>
              </a:rPr>
              <a:t>möödasõidu vajadust (59%) </a:t>
            </a:r>
            <a:r>
              <a:rPr lang="et-EE" sz="1500" dirty="0"/>
              <a:t>– sagedamini 15-24-aastased ja maapiirkondade elanikud;</a:t>
            </a:r>
            <a:endParaRPr lang="et-EE" sz="1500" dirty="0">
              <a:solidFill>
                <a:srgbClr val="A01E28"/>
              </a:solidFill>
            </a:endParaRPr>
          </a:p>
          <a:p>
            <a:r>
              <a:rPr lang="et-EE" sz="1500" dirty="0"/>
              <a:t>Kiiruseületamise sagedasteks põhjusteks peetakse ka järgnevat:</a:t>
            </a:r>
          </a:p>
          <a:p>
            <a:pPr lvl="1"/>
            <a:r>
              <a:rPr lang="et-EE" sz="1500" dirty="0">
                <a:solidFill>
                  <a:schemeClr val="accent1"/>
                </a:solidFill>
              </a:rPr>
              <a:t>soodustavad sõidutingimused </a:t>
            </a:r>
            <a:r>
              <a:rPr lang="et-EE" sz="1500" dirty="0"/>
              <a:t>(47%) – sagedamini 15-24-aastased;.</a:t>
            </a:r>
          </a:p>
          <a:p>
            <a:pPr lvl="1"/>
            <a:r>
              <a:rPr lang="et-EE" sz="1500" dirty="0">
                <a:solidFill>
                  <a:schemeClr val="accent1"/>
                </a:solidFill>
              </a:rPr>
              <a:t>kogemata</a:t>
            </a:r>
            <a:r>
              <a:rPr lang="et-EE" sz="1500" dirty="0"/>
              <a:t> (38%) – sagedamini üle 74-aastased, kõrgharidusega elanikud;</a:t>
            </a:r>
            <a:endParaRPr lang="et-EE" sz="1500" dirty="0">
              <a:solidFill>
                <a:schemeClr val="accent1"/>
              </a:solidFill>
            </a:endParaRPr>
          </a:p>
          <a:p>
            <a:r>
              <a:rPr lang="et-EE" sz="1500" dirty="0"/>
              <a:t>Muid põhjuseid toodi välja juba oluliselt vähesemate vastajate poolt. </a:t>
            </a:r>
          </a:p>
          <a:p>
            <a:endParaRPr lang="et-EE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73EC55-E4F8-DB4B-9574-F7D7B485500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Piirkiiruse ületamine – põhjused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64506380-B10C-75B0-B962-1814DC4935F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494665" y="1500103"/>
            <a:ext cx="4858933" cy="48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81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75B66-3002-BF4D-9F41-D0EE835C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Sõidukiirus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0932FE2-577E-D147-AEE0-032562CFB79E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784446"/>
          </a:xfrm>
        </p:spPr>
        <p:txBody>
          <a:bodyPr>
            <a:normAutofit/>
          </a:bodyPr>
          <a:lstStyle/>
          <a:p>
            <a:r>
              <a:rPr lang="et-EE" dirty="0"/>
              <a:t>Piirkiiruse ületamine –</a:t>
            </a:r>
          </a:p>
          <a:p>
            <a:r>
              <a:rPr lang="et-EE" dirty="0"/>
              <a:t>liiklusohtlikesse olukordadesse sattumine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FA34BD-080E-EB40-AA03-C193456AC6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872311"/>
            <a:ext cx="4860000" cy="4512781"/>
          </a:xfrm>
        </p:spPr>
        <p:txBody>
          <a:bodyPr/>
          <a:lstStyle/>
          <a:p>
            <a:r>
              <a:rPr lang="et-EE" dirty="0">
                <a:solidFill>
                  <a:srgbClr val="A01E28"/>
                </a:solidFill>
              </a:rPr>
              <a:t>Piirkiiruse ületamise tõttu on viimase 12 kuu jooksul liiklusohtlikku olukorda sattunud 20% kiirust ületanud sõidukijuhtidest, s.o 129 – 169 tuhat sõidukijuhti.</a:t>
            </a:r>
          </a:p>
          <a:p>
            <a:r>
              <a:rPr lang="et-EE" dirty="0"/>
              <a:t>Vaid 2021. aastal on liiklusohtlikku olukorda sattunuid vähem.</a:t>
            </a:r>
          </a:p>
          <a:p>
            <a:r>
              <a:rPr lang="et-EE" dirty="0">
                <a:solidFill>
                  <a:srgbClr val="A01E28"/>
                </a:solidFill>
              </a:rPr>
              <a:t>Avarii on viimase 12 kuu jooksul teinud 1,4% kiirust ületanud sõidukijuhtidest, s.o kuni 2 200 - 14 000 sõidukijuhti</a:t>
            </a:r>
            <a:r>
              <a:rPr lang="et-EE" dirty="0"/>
              <a:t>.</a:t>
            </a:r>
          </a:p>
          <a:p>
            <a:r>
              <a:rPr lang="et-EE" dirty="0"/>
              <a:t>Liiklusohtlikku olukorda sattumise peamiseks põhjuseks peetakse </a:t>
            </a:r>
            <a:r>
              <a:rPr lang="et-EE" dirty="0" err="1">
                <a:solidFill>
                  <a:srgbClr val="A01E28"/>
                </a:solidFill>
              </a:rPr>
              <a:t>äkkpidurdust</a:t>
            </a:r>
            <a:r>
              <a:rPr lang="et-EE" dirty="0"/>
              <a:t>, et eessõitvale sõidukile mitte otsa sõita, sellega on kokku puutunud pea iga kuues.</a:t>
            </a:r>
          </a:p>
          <a:p>
            <a:r>
              <a:rPr lang="et-EE" dirty="0"/>
              <a:t>5% on sattunud liiklusohtlikku olukorda, kuna ei märganud õigeaegselt jalakäijat või jalgratturit, pea sama paljud ei märganud valgusfoori või liiklusmärki. Muid põhjuseid nimetati oluliselt vähem. </a:t>
            </a:r>
          </a:p>
          <a:p>
            <a:r>
              <a:rPr lang="et-EE" dirty="0"/>
              <a:t>Tulemused pole ajas oluliselt muutunud.</a:t>
            </a:r>
          </a:p>
          <a:p>
            <a:pPr marL="0" indent="0">
              <a:buNone/>
            </a:pPr>
            <a:endParaRPr lang="et-E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EC6812-FEBE-6C11-1CDC-BE2B4FC96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515" y="335012"/>
            <a:ext cx="4944285" cy="618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00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391-FDFA-CC40-A645-0D99C421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Sõidukijuhtide käitumine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6BEDC-17CB-204B-9EAB-BCC00F5457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670641"/>
            <a:ext cx="4860000" cy="4885901"/>
          </a:xfrm>
        </p:spPr>
        <p:txBody>
          <a:bodyPr/>
          <a:lstStyle/>
          <a:p>
            <a:r>
              <a:rPr lang="et-EE" dirty="0">
                <a:solidFill>
                  <a:srgbClr val="A01E28"/>
                </a:solidFill>
              </a:rPr>
              <a:t>Kui üks inimene ootab kõnniteel reguleerimata ülekäigurajal sõidutee ületamist, siis peatab sõiduki 99% sõidukijuhtidest </a:t>
            </a:r>
            <a:r>
              <a:rPr lang="et-EE" dirty="0"/>
              <a:t>– 84% teeb seda kindlasti ja 15% pigem kindlasti.</a:t>
            </a:r>
          </a:p>
          <a:p>
            <a:r>
              <a:rPr lang="et-EE" dirty="0"/>
              <a:t>Taustandemete lõikes tulemustes erinevusi ei esine.</a:t>
            </a:r>
          </a:p>
          <a:p>
            <a:r>
              <a:rPr lang="et-EE" dirty="0"/>
              <a:t>Peatuvate sõidukijuhtide osakaal kokku pole aastatega oluliselt muutunud, küll on viimasel kolmel aastal enam neid, kes väidavad, et nad peatuvad kindlasti.</a:t>
            </a:r>
          </a:p>
          <a:p>
            <a:endParaRPr lang="et-EE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5C24F59-0243-E64A-8C52-65DBC6D405F2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558204"/>
          </a:xfrm>
        </p:spPr>
        <p:txBody>
          <a:bodyPr>
            <a:normAutofit/>
          </a:bodyPr>
          <a:lstStyle/>
          <a:p>
            <a:r>
              <a:rPr lang="et-EE" dirty="0"/>
              <a:t>Peatumine reguleerimata ülekäigurajal, kui jalakäija ootab kõnniteel sõidutee ületamise võimalust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C97F8B1-A810-019B-DFAA-4639A343ED8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625037" y="1498600"/>
            <a:ext cx="4598188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32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CE7D5D-4DD2-414F-8BF8-EFB75EA271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/>
              <a:t>Elanikkonna teadlikkust peatumisteekonnast testiti kahe küsimusega, eraldi nii kuiva kui ka märja teekatte osas, seda juhul kui sõiduk sõidab 50 km/h. Vastusevariandid olid ette antud. Õigeks loeti </a:t>
            </a:r>
            <a:r>
              <a:rPr lang="et-EE" dirty="0">
                <a:solidFill>
                  <a:schemeClr val="accent1"/>
                </a:solidFill>
              </a:rPr>
              <a:t>kuiva </a:t>
            </a:r>
            <a:r>
              <a:rPr lang="et-EE" dirty="0">
                <a:solidFill>
                  <a:srgbClr val="A01E28"/>
                </a:solidFill>
              </a:rPr>
              <a:t>asfaldi puhul </a:t>
            </a:r>
            <a:r>
              <a:rPr lang="et-EE" dirty="0">
                <a:solidFill>
                  <a:schemeClr val="tx1"/>
                </a:solidFill>
              </a:rPr>
              <a:t>vastus</a:t>
            </a:r>
            <a:r>
              <a:rPr lang="et-EE" dirty="0">
                <a:solidFill>
                  <a:srgbClr val="A01E28"/>
                </a:solidFill>
              </a:rPr>
              <a:t> 28 meetrit</a:t>
            </a:r>
            <a:r>
              <a:rPr lang="et-EE" dirty="0">
                <a:solidFill>
                  <a:schemeClr val="tx1"/>
                </a:solidFill>
              </a:rPr>
              <a:t> ja </a:t>
            </a:r>
            <a:r>
              <a:rPr lang="et-EE" dirty="0">
                <a:solidFill>
                  <a:srgbClr val="A01E28"/>
                </a:solidFill>
              </a:rPr>
              <a:t>märja teekatte puhul </a:t>
            </a:r>
            <a:r>
              <a:rPr lang="et-EE" dirty="0">
                <a:solidFill>
                  <a:schemeClr val="tx1"/>
                </a:solidFill>
              </a:rPr>
              <a:t>vastus</a:t>
            </a:r>
            <a:r>
              <a:rPr lang="et-EE" dirty="0">
                <a:solidFill>
                  <a:srgbClr val="A01E28"/>
                </a:solidFill>
              </a:rPr>
              <a:t> 38 meetrit</a:t>
            </a:r>
            <a:r>
              <a:rPr lang="et-EE" dirty="0"/>
              <a:t>.</a:t>
            </a:r>
          </a:p>
          <a:p>
            <a:r>
              <a:rPr lang="et-EE" dirty="0">
                <a:solidFill>
                  <a:srgbClr val="A01E28"/>
                </a:solidFill>
              </a:rPr>
              <a:t>Õige vastuse andsid vastavalt 23% ja 25% elanikkonnast</a:t>
            </a:r>
            <a:r>
              <a:rPr lang="et-EE" dirty="0"/>
              <a:t>, sõidukijuhtide teadlikkus oli kõrgem - vastavalt 28% ja 31%. Kuival kui ka märjal teekattel peeti peatumisteekonda valdavalt lühemaks. </a:t>
            </a:r>
          </a:p>
          <a:p>
            <a:r>
              <a:rPr lang="et-EE" dirty="0"/>
              <a:t>Õige vastuse andsid sagedamini mehed ja eestikeelne elanikkond ning töösõite tegevad sõidukijuhid.</a:t>
            </a:r>
          </a:p>
          <a:p>
            <a:r>
              <a:rPr lang="et-EE" dirty="0"/>
              <a:t>Võrreldes eelmiste aastatega on teadlikkus peatumisteekonna pikkusest nii kuival kui märjal teekattel püsinud üsna muutumatuna nii kogu elanikkonnas kui ka sõidukijuhtide seas.</a:t>
            </a:r>
          </a:p>
          <a:p>
            <a:endParaRPr lang="et-EE" dirty="0"/>
          </a:p>
          <a:p>
            <a:endParaRPr lang="et-E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79CC85-CD73-2E4C-B268-C2BCBD1E5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Sõidukijuhtide teadlikkus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4B1E537-986C-2A46-84DD-7519C08CBDC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Teadlikkus peatumisteekonnast kuival ja märjal teekattel (Slaid 18)</a:t>
            </a:r>
          </a:p>
        </p:txBody>
      </p:sp>
    </p:spTree>
    <p:extLst>
      <p:ext uri="{BB962C8B-B14F-4D97-AF65-F5344CB8AC3E}">
        <p14:creationId xmlns:p14="http://schemas.microsoft.com/office/powerpoint/2010/main" val="2416978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391-FDFA-CC40-A645-0D99C421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Sõidukijuhtide teadlikkus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5C24F59-0243-E64A-8C52-65DBC6D405F2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558204"/>
          </a:xfrm>
        </p:spPr>
        <p:txBody>
          <a:bodyPr>
            <a:normAutofit/>
          </a:bodyPr>
          <a:lstStyle/>
          <a:p>
            <a:r>
              <a:rPr lang="et-EE" dirty="0"/>
              <a:t>Teadlikkus peatumisteekonnast kuival ja märjal teekattel</a:t>
            </a:r>
          </a:p>
          <a:p>
            <a:endParaRPr lang="et-EE" dirty="0"/>
          </a:p>
          <a:p>
            <a:endParaRPr lang="et-E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2E5C5D2-C395-D672-6990-6B720A3594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97242" y="1518392"/>
            <a:ext cx="4669941" cy="4846740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B9FB8A1-AE74-8D6C-2400-7594137FFB6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89161" y="1518392"/>
            <a:ext cx="4669941" cy="48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92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6D065-4DBA-0FE0-364E-9BB755C5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Sõidukijuhtide teadlikkus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7B161-41A1-2114-6F7C-A250036EDB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/>
              <a:t>Vastajatelt uuiriti, kuidas nad suhtuvad teelõigu läbimise keskmist kiirust mõõtva elektroonilise süsteemi kasutusele võttu asulavälisel teel (maanteel) liiklusohutuse suurendamise eesmärgil, kui mõõtesüsteem välistab info kogumise muul eesmärgil.</a:t>
            </a:r>
          </a:p>
          <a:p>
            <a:r>
              <a:rPr lang="et-EE" dirty="0">
                <a:solidFill>
                  <a:schemeClr val="accent1"/>
                </a:solidFill>
              </a:rPr>
              <a:t>Teelõigu läbimise keskmist kiirust mõõtva elektroonilise süsteemi kasutusele võttu asulavälisel teel suhtub pooldavalt kokku 65%, </a:t>
            </a:r>
            <a:r>
              <a:rPr lang="et-EE" dirty="0"/>
              <a:t>samas kui soosivalt ei suhtu kokkku 28%, ülejäänud ei osanud vastata. Sõidukijuhtide seas on pooldajate osakaal väiksem (61%), kuid siis ülekaalus võrreldes selle vastastega (35%).</a:t>
            </a:r>
          </a:p>
          <a:p>
            <a:r>
              <a:rPr lang="et-EE" dirty="0"/>
              <a:t>Negatiivselt suhtujate seas on keskmisest enam mehi, 25-34-aastaseid, üle 10 000 kilomeetrise aastase läbisõiduga ja töösõite tegevaid sõidukijuhte, samuti osalisi kui ka alatisi kiiruseületajaid (viimaste seas on vastaseid isegi enam kui pooldajaid).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F664EA-A99A-7125-4A97-09B60041BB51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627859" y="1498600"/>
            <a:ext cx="4592545" cy="4886325"/>
          </a:xfrm>
          <a:prstGeom prst="rect">
            <a:avLst/>
          </a:prstGeom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066EE488-E53B-D296-BC19-02C443608D21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t-EE" sz="1800" dirty="0"/>
              <a:t>Suhtumine teelõigu läbimise keskmist kiirust mõõtva elektroonilise süsteemi kasutusele võttu asulavälisel teel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633585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9BD6-1019-B54C-8125-6E00C8C9E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315" y="2956181"/>
            <a:ext cx="9051380" cy="861238"/>
          </a:xfrm>
        </p:spPr>
        <p:txBody>
          <a:bodyPr>
            <a:normAutofit fontScale="90000"/>
          </a:bodyPr>
          <a:lstStyle/>
          <a:p>
            <a:r>
              <a:rPr lang="et-EE" dirty="0"/>
              <a:t>J</a:t>
            </a:r>
            <a:r>
              <a:rPr lang="en-GB" dirty="0"/>
              <a:t>oobes</a:t>
            </a:r>
            <a:r>
              <a:rPr lang="et-EE" dirty="0"/>
              <a:t> juhtimine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654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DA893B2-062E-7441-96F6-66CF6BEA0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499191"/>
            <a:ext cx="10051312" cy="5051238"/>
          </a:xfrm>
        </p:spPr>
        <p:txBody>
          <a:bodyPr>
            <a:normAutofit/>
          </a:bodyPr>
          <a:lstStyle/>
          <a:p>
            <a:r>
              <a:rPr lang="et-EE" dirty="0"/>
              <a:t>Meeste teadmisi alkoholi mõjust testiti ka küsimusega: “Ligikaudu mitu tundi kulub 85 kg kaaluval tervel mehel täielikuks kainenemiseks peale 5%-se alkoholi sisaldusega pooleliitrise õlle tarbimist?” Õige vastus on </a:t>
            </a:r>
            <a:r>
              <a:rPr lang="et-EE" dirty="0">
                <a:solidFill>
                  <a:schemeClr val="accent1"/>
                </a:solidFill>
              </a:rPr>
              <a:t>2-3 tundi</a:t>
            </a:r>
            <a:r>
              <a:rPr lang="et-EE" dirty="0"/>
              <a:t>. Vastava vastuse andis </a:t>
            </a:r>
            <a:r>
              <a:rPr lang="et-EE" dirty="0">
                <a:solidFill>
                  <a:schemeClr val="accent1"/>
                </a:solidFill>
              </a:rPr>
              <a:t>26% meestest</a:t>
            </a:r>
            <a:r>
              <a:rPr lang="et-EE" dirty="0"/>
              <a:t>, 34% arvas, et kainenemisele kuluv aeg on lühem ja 28%, et see on pikem; üldse ei osanud vastata 11% meestest. Õige vastuse andnute osakaal on tavapärasel tasemel.</a:t>
            </a:r>
          </a:p>
          <a:p>
            <a:r>
              <a:rPr lang="et-EE" dirty="0"/>
              <a:t>N1iste teadmisi alkoholi mõjust testiti ka küsimusega: “Ligikaudu mitu tundi kulub 65 kg kaaluva naise täielikuks kainenemiseks peale 4,5%-se alkoholi sisaldusega pooleliitrise siidri tarbimist?”. Õige vastus on </a:t>
            </a:r>
            <a:r>
              <a:rPr lang="et-EE" dirty="0">
                <a:solidFill>
                  <a:schemeClr val="accent1"/>
                </a:solidFill>
              </a:rPr>
              <a:t>2-3 tundi</a:t>
            </a:r>
            <a:r>
              <a:rPr lang="et-EE" dirty="0"/>
              <a:t>. Õige vastuse andis </a:t>
            </a:r>
            <a:r>
              <a:rPr lang="et-EE" dirty="0">
                <a:solidFill>
                  <a:schemeClr val="accent1"/>
                </a:solidFill>
              </a:rPr>
              <a:t>20% naistest</a:t>
            </a:r>
            <a:r>
              <a:rPr lang="et-EE" dirty="0"/>
              <a:t>, pea kümnendik arvas, et kainenemisele kuluv aeg on lühem ja 44%, et see on pikem; üldse ei osanud vastata 27% naistest. Tulemused pole aastaga oluliselt muutunud.</a:t>
            </a:r>
          </a:p>
          <a:p>
            <a:r>
              <a:rPr lang="et-EE" dirty="0">
                <a:solidFill>
                  <a:schemeClr val="accent1"/>
                </a:solidFill>
              </a:rPr>
              <a:t>Sõidukijuhtide </a:t>
            </a:r>
            <a:r>
              <a:rPr lang="et-EE" dirty="0"/>
              <a:t>vastused ühtisid elanikkonna üldise teadlikkusega – kui õige vastuse andnute osakaal oli sõidukijuhtidest meeste (õige vastuse andis 27% (+1%)) kui ka naiste puhul (õige vastuse andis 31% (+6%)) elanikkonna keskmisega samal tasemel.</a:t>
            </a:r>
          </a:p>
          <a:p>
            <a:endParaRPr lang="et-EE" dirty="0"/>
          </a:p>
          <a:p>
            <a:endParaRPr lang="et-EE" dirty="0"/>
          </a:p>
          <a:p>
            <a:endParaRPr lang="et-E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DBC8CE-829D-B941-B43B-99AF4F98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73EC55-E4F8-DB4B-9574-F7D7B485500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Teadlikkus alkoholi mõjust (Slaid 22)</a:t>
            </a:r>
          </a:p>
        </p:txBody>
      </p:sp>
    </p:spTree>
    <p:extLst>
      <p:ext uri="{BB962C8B-B14F-4D97-AF65-F5344CB8AC3E}">
        <p14:creationId xmlns:p14="http://schemas.microsoft.com/office/powerpoint/2010/main" val="3923436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7DC4-28D8-FA42-8E39-5D011A87D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568FEE2-3A4A-554F-ACA8-E85A30EE904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Teadlikkus alkoholi mõjust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2CCAFB8-4ADC-E785-CD6C-5BDE0542F6B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06387" y="1585454"/>
            <a:ext cx="4651651" cy="4712616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DDB94F14-6BBA-1BB9-150A-B3ED4CA1A03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92209" y="1585454"/>
            <a:ext cx="4663844" cy="47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61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7DC4-28D8-FA42-8E39-5D011A87D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3A01A-4B5B-4849-A121-04BF71413C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630017"/>
            <a:ext cx="4860000" cy="4755075"/>
          </a:xfrm>
        </p:spPr>
        <p:txBody>
          <a:bodyPr/>
          <a:lstStyle/>
          <a:p>
            <a:r>
              <a:rPr lang="et-EE" dirty="0">
                <a:solidFill>
                  <a:schemeClr val="accent1"/>
                </a:solidFill>
              </a:rPr>
              <a:t>Sõidukijuhtidest 45% ei tarvita alkoholi</a:t>
            </a:r>
            <a:r>
              <a:rPr lang="et-EE" dirty="0"/>
              <a:t>; sagedamini naised, üle 64-aastased ja kiiruse mitte-ületajad.  Alkoholi mitte-tarvitajate osakaal on varasemaga võrreldes veidi tõusnud.</a:t>
            </a:r>
          </a:p>
          <a:p>
            <a:r>
              <a:rPr lang="et-EE" dirty="0"/>
              <a:t>Peamiseks viisiks kontrollimaks enne sõitma minekut, kas alkohol on verest kadunud, on </a:t>
            </a:r>
            <a:r>
              <a:rPr lang="et-EE" dirty="0">
                <a:solidFill>
                  <a:schemeClr val="accent1"/>
                </a:solidFill>
              </a:rPr>
              <a:t>hinnata alkoholi tarbimisest möödunud aega </a:t>
            </a:r>
            <a:r>
              <a:rPr lang="et-EE" dirty="0"/>
              <a:t>(kolmandik sõidukijuhtidest); sagedamini teevad seda mehed, 15-34-aastased ja kõrgemasse sissetulekugruppi kuulujad.</a:t>
            </a:r>
          </a:p>
          <a:p>
            <a:r>
              <a:rPr lang="et-EE" dirty="0">
                <a:solidFill>
                  <a:schemeClr val="accent1"/>
                </a:solidFill>
              </a:rPr>
              <a:t>Alkomeetrit kasutab 25% sõidukijuhtidest</a:t>
            </a:r>
            <a:r>
              <a:rPr lang="et-EE" dirty="0"/>
              <a:t>; sagedamini mehed, 15-35-aastased, eestikeelsed sõidukijuhid, samuti osalised kiiruseületajad. Alkomeetri kasutajate osakaal pole aastatega oluliselt muutunud.</a:t>
            </a:r>
          </a:p>
          <a:p>
            <a:r>
              <a:rPr lang="et-EE" dirty="0"/>
              <a:t>Kuuendik sõidukijuhtidest järgivad oma enesetunnet (sagedamini mehed), kümnendik joob rohkelt vett (sagedamini 15-34-aastased), sama paljud ei pea vajalikuks oma seisundit kontrollida.</a:t>
            </a:r>
          </a:p>
          <a:p>
            <a:endParaRPr lang="et-EE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568FEE2-3A4A-554F-ACA8-E85A30EE904E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5130117" cy="689030"/>
          </a:xfrm>
          <a:noFill/>
        </p:spPr>
        <p:txBody>
          <a:bodyPr>
            <a:normAutofit/>
          </a:bodyPr>
          <a:lstStyle/>
          <a:p>
            <a:r>
              <a:rPr lang="et-EE" dirty="0">
                <a:solidFill>
                  <a:schemeClr val="accent1"/>
                </a:solidFill>
              </a:rPr>
              <a:t>Teadlikkus alkoholi mõjust –                      Joobes seisundi kontrollimine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C680D5-3DAC-7EF4-11F5-CE4B7871C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710" y="457202"/>
            <a:ext cx="4865030" cy="604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4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22A653-7424-844C-BFF2-A1D3AD93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330390B-DF0A-254C-A36D-8CB736C70718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t-EE" dirty="0"/>
              <a:t>Alko- ja narkojoobes juhiga samas sõidukis viibimine ja sõidukijuhtimine (Slaid 25-26)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52FAA013-3F2A-E040-9613-0F7DB1700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499192"/>
            <a:ext cx="4860000" cy="5119818"/>
          </a:xfrm>
        </p:spPr>
        <p:txBody>
          <a:bodyPr>
            <a:normAutofit/>
          </a:bodyPr>
          <a:lstStyle/>
          <a:p>
            <a:r>
              <a:rPr lang="et-EE" dirty="0"/>
              <a:t>Sõidukis, mille </a:t>
            </a:r>
            <a:r>
              <a:rPr lang="et-EE" dirty="0">
                <a:solidFill>
                  <a:schemeClr val="accent1"/>
                </a:solidFill>
              </a:rPr>
              <a:t>juht on olnud alko- või narkojoobes, on viibinud </a:t>
            </a:r>
            <a:r>
              <a:rPr lang="et-EE" dirty="0"/>
              <a:t>viimase 12 kuu jooksul </a:t>
            </a:r>
            <a:r>
              <a:rPr lang="et-EE" dirty="0">
                <a:solidFill>
                  <a:schemeClr val="accent1"/>
                </a:solidFill>
              </a:rPr>
              <a:t>2,1% </a:t>
            </a:r>
            <a:r>
              <a:rPr lang="et-EE" dirty="0"/>
              <a:t>Eesti vähemalt 15-aastasest elanikkonnast, s.o 95% tõenäosusega </a:t>
            </a:r>
            <a:r>
              <a:rPr lang="et-EE" dirty="0">
                <a:solidFill>
                  <a:schemeClr val="accent1"/>
                </a:solidFill>
              </a:rPr>
              <a:t>14 – 35 tuhat elanikku, </a:t>
            </a:r>
            <a:r>
              <a:rPr lang="et-EE" dirty="0"/>
              <a:t>s.h pea pooled neist on viibinud joobes juhiga sõidukis korduvalt. Joobes juhiga samas sõidukis viibinute osakaal on vaadeldava aja madalaimal tasemel.</a:t>
            </a:r>
          </a:p>
          <a:p>
            <a:r>
              <a:rPr lang="et-EE" dirty="0"/>
              <a:t>Sõidukis, mille juht on olnud alko- või narkojoobes, on viibinud sagedamini kuni 25-aastased.</a:t>
            </a:r>
          </a:p>
          <a:p>
            <a:r>
              <a:rPr lang="et-EE" dirty="0">
                <a:solidFill>
                  <a:schemeClr val="accent1"/>
                </a:solidFill>
              </a:rPr>
              <a:t>Alkoholi- või narkootilise aine mõju all on juhtinud sõidukit </a:t>
            </a:r>
            <a:r>
              <a:rPr lang="et-EE" dirty="0"/>
              <a:t>viimase 12 kuu jooksul </a:t>
            </a:r>
            <a:r>
              <a:rPr lang="et-EE" dirty="0">
                <a:solidFill>
                  <a:schemeClr val="accent1"/>
                </a:solidFill>
              </a:rPr>
              <a:t>3,9% </a:t>
            </a:r>
            <a:r>
              <a:rPr lang="et-EE" dirty="0"/>
              <a:t>Eesti vähemalt 15-aastastest sõidukijuhtidest, s.o 95% tõenäosusega </a:t>
            </a:r>
            <a:r>
              <a:rPr lang="et-EE" dirty="0">
                <a:solidFill>
                  <a:schemeClr val="accent1"/>
                </a:solidFill>
              </a:rPr>
              <a:t> 18 – 40 tuhat elanikku</a:t>
            </a:r>
            <a:r>
              <a:rPr lang="et-EE" dirty="0"/>
              <a:t>. Ligi pooled neist on juhtinud sõidukit joobes korduvalt. Joobes sõidukijuhtide osakaal on vaadeldava aja kõrgeim.</a:t>
            </a:r>
          </a:p>
          <a:p>
            <a:r>
              <a:rPr lang="et-EE" dirty="0"/>
              <a:t>Joobes sõidukit juhtinute seas on sagedamini mehi, kuni 34-aastaseid ja Põhja-Eesti elanikke.</a:t>
            </a:r>
          </a:p>
          <a:p>
            <a:r>
              <a:rPr lang="et-EE" dirty="0"/>
              <a:t>Viimase 12 kuu jooksul on liiklusohtlikku olukorda või liiklusõnnetusse alkoholi või narkootilise aine mõju all juhtides sattunud 3% (tegid s.h avarii), 2022. aastal ei olnud neid üldse, 2021. aastal oli neid 8% ja 2020. aastal 22%.</a:t>
            </a:r>
          </a:p>
          <a:p>
            <a:endParaRPr lang="et-EE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EE34A27-00FF-224E-D8FA-537A5C4950AB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494463" y="1530158"/>
            <a:ext cx="4859337" cy="482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36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CE17EA01-E0ED-63E3-8D00-28AC202E055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8842" y="1612888"/>
            <a:ext cx="4846740" cy="4657748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443616F9-284E-7D4A-CB2F-FF2684326A8E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503809" y="1612888"/>
            <a:ext cx="4840644" cy="46577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3376F1-6C6B-874E-9FBB-6494CC9DE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AA279-C633-844C-A5B9-619037A76691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noFill/>
        </p:spPr>
        <p:txBody>
          <a:bodyPr/>
          <a:lstStyle/>
          <a:p>
            <a:r>
              <a:rPr lang="et-EE" dirty="0"/>
              <a:t>Alko- ja narkojoobes juhiga samas sõidukis viibijad ja sõiduki juhtijad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F56540-669F-AD47-93E4-D18B1DA6F4A1}"/>
              </a:ext>
            </a:extLst>
          </p:cNvPr>
          <p:cNvCxnSpPr>
            <a:cxnSpLocks/>
          </p:cNvCxnSpPr>
          <p:nvPr/>
        </p:nvCxnSpPr>
        <p:spPr>
          <a:xfrm>
            <a:off x="3001743" y="1919671"/>
            <a:ext cx="0" cy="4529271"/>
          </a:xfrm>
          <a:prstGeom prst="line">
            <a:avLst/>
          </a:prstGeom>
          <a:ln>
            <a:solidFill>
              <a:schemeClr val="accent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27D6BD-F53B-B044-9E67-AEC7A9EA6CC6}"/>
              </a:ext>
            </a:extLst>
          </p:cNvPr>
          <p:cNvCxnSpPr>
            <a:cxnSpLocks/>
          </p:cNvCxnSpPr>
          <p:nvPr/>
        </p:nvCxnSpPr>
        <p:spPr>
          <a:xfrm>
            <a:off x="8377555" y="1873177"/>
            <a:ext cx="0" cy="4575765"/>
          </a:xfrm>
          <a:prstGeom prst="line">
            <a:avLst/>
          </a:prstGeom>
          <a:ln>
            <a:solidFill>
              <a:schemeClr val="accent6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593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3F365-9F9B-464D-875B-E2D010541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3B3A7-409D-AB4D-82EB-882EA756457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>
                <a:solidFill>
                  <a:schemeClr val="accent1"/>
                </a:solidFill>
              </a:rPr>
              <a:t>62% sõidukijuhtidest on viimase 12 kuu jooksul politsei poolt peatatud, et kontrollida nende võimalikku joobes sõidukijuhtimist</a:t>
            </a:r>
            <a:r>
              <a:rPr lang="et-EE" dirty="0"/>
              <a:t>, s.h 37% on kontrollitud korduvalt.</a:t>
            </a:r>
          </a:p>
          <a:p>
            <a:r>
              <a:rPr lang="et-EE" dirty="0"/>
              <a:t>Varasemaga võrreldes puutus sel aastal joobes sõidukijuhi kontrolliga kokku mõnevõrra enam sõidukijuhte, s.h oli  kokkupuude valdavalt korduv.</a:t>
            </a:r>
          </a:p>
          <a:p>
            <a:r>
              <a:rPr lang="et-EE" dirty="0"/>
              <a:t>Sagedamini on kontrollitud mehi, 50-64-aastaseid, Lääne-Eesti ja maapiirkondade sõidukijuhte.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5AD352B-8EEB-0441-9697-51081263289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Politsei poolt joobes sõidukijuhtimise kontrollimine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15BB3CB-0518-D5FB-28C2-7D5082923575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595257" y="1585454"/>
            <a:ext cx="4657748" cy="471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00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C8CE-829D-B941-B43B-99AF4F98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73EC55-E4F8-DB4B-9574-F7D7B485500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Alko- ja narkojoobes sõidukijuhtide takistamine (Slaid 28)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73B090-A450-D74E-AD4F-685211A8ED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t-EE" dirty="0">
                <a:solidFill>
                  <a:schemeClr val="accent1"/>
                </a:solidFill>
              </a:rPr>
              <a:t>89</a:t>
            </a:r>
            <a:r>
              <a:rPr lang="et-EE" dirty="0">
                <a:solidFill>
                  <a:srgbClr val="A01E28"/>
                </a:solidFill>
              </a:rPr>
              <a:t>% </a:t>
            </a:r>
            <a:r>
              <a:rPr lang="et-EE" dirty="0">
                <a:solidFill>
                  <a:schemeClr val="accent1"/>
                </a:solidFill>
              </a:rPr>
              <a:t>elanikkonnast püüaks takistada joobes juhil </a:t>
            </a:r>
            <a:r>
              <a:rPr lang="et-EE" dirty="0">
                <a:solidFill>
                  <a:srgbClr val="A01E28"/>
                </a:solidFill>
              </a:rPr>
              <a:t>sõiduki rooli minemast </a:t>
            </a:r>
            <a:r>
              <a:rPr lang="et-EE" dirty="0"/>
              <a:t>- s.h kõiki takistaks 67% ja 22% püüaks takistada vaid oma tuttavaid; takistada ei prooviks 7% elanikkonnast ja 4% ei osanud vastata. </a:t>
            </a:r>
          </a:p>
          <a:p>
            <a:r>
              <a:rPr lang="et-EE" dirty="0"/>
              <a:t>Aastatega on takistada püüdjate osakaal tasapisi kasvanud, eelkõige nende arvelt, kes püüaksid takistada kõiki, mitte ainult oma tuttavaid. </a:t>
            </a:r>
          </a:p>
          <a:p>
            <a:r>
              <a:rPr lang="et-EE" dirty="0"/>
              <a:t>Sõidukijuhtide valmisolek joobes juhti takistada on veidi kõrgem kui elanikkonnas keskmiselt (+2%).</a:t>
            </a:r>
          </a:p>
          <a:p>
            <a:endParaRPr lang="et-EE" dirty="0">
              <a:solidFill>
                <a:srgbClr val="A01E28"/>
              </a:solidFill>
            </a:endParaRPr>
          </a:p>
          <a:p>
            <a:r>
              <a:rPr lang="et-EE" dirty="0">
                <a:solidFill>
                  <a:srgbClr val="A01E28"/>
                </a:solidFill>
              </a:rPr>
              <a:t>Reaalselt on joobes juhti takistanud või püüdnud takistada 46% elanikkonnast</a:t>
            </a:r>
            <a:r>
              <a:rPr lang="et-EE" dirty="0"/>
              <a:t>, s.h võõraid on valmis takistama 17%.</a:t>
            </a:r>
          </a:p>
          <a:p>
            <a:r>
              <a:rPr lang="et-EE" dirty="0"/>
              <a:t>Joobes juhti takistanute osakaal pole aastatega oluliselt muutunud, samas on tõusnud nende osakaal, kes on takistanud ka võõraid.</a:t>
            </a:r>
          </a:p>
          <a:p>
            <a:r>
              <a:rPr lang="et-EE" dirty="0"/>
              <a:t>Sagedamini on takistanud või püüdnud takistada joobes inimest autorooli istuma kuni 25-aastased, eestlased ja maapiirkondade elanikud.</a:t>
            </a:r>
          </a:p>
          <a:p>
            <a:r>
              <a:rPr lang="et-EE" dirty="0"/>
              <a:t>Sõidukijuhtidest on ka reaalselt joobes juhti takistanud 51% (+5% kõrgem kui elanikkonnas tervikuna), see näitaja pole aastatega oluliselt muutunud.</a:t>
            </a:r>
          </a:p>
          <a:p>
            <a:endParaRPr lang="et-EE" dirty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2394603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6EF58-9CF0-F84A-AB1D-A5537D1B8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B9D06B5-5985-C14B-A479-8A895573EA70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Alko- ja narkojoobes sõidukijuhtide takistamine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B58125-E5B7-226F-1198-F66673B872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8785" y="1498600"/>
            <a:ext cx="4766855" cy="4886325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F88CC7F4-BB03-68E9-4632-81B5F833194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494463" y="1530158"/>
            <a:ext cx="4859337" cy="482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186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DDBC8CE-829D-B941-B43B-99AF4F98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73EC55-E4F8-DB4B-9574-F7D7B485500E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Joobes juhtimise kampaania märkamine (Slaid 30-33)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73B090-A450-D74E-AD4F-685211A8ED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t-EE" dirty="0">
                <a:solidFill>
                  <a:srgbClr val="A01E28"/>
                </a:solidFill>
              </a:rPr>
              <a:t>Sel aastal arvas joobes juhtimise vastast liiklusohutuskampaaniat “Sul on selgroogu!“ märganud olevat 61% elanikkonnast, sõidukijuhtidest arvas antud kampaaniat näinud olevat 64%</a:t>
            </a:r>
            <a:r>
              <a:rPr lang="et-EE" dirty="0"/>
              <a:t>. Eelmisel aastal olid vastavad näitajad 55% ja 58%.</a:t>
            </a:r>
          </a:p>
          <a:p>
            <a:r>
              <a:rPr lang="et-EE" dirty="0"/>
              <a:t>Keskmisest enam arvasid seda kampaaniat näinud olevat kuni 34-aastased, eestikeelsed ja kõrgemasse sissetulekugruppi kuulujad elanikud; keskmisest vähem aga üle 50-aastased ja muukeelsed, Ida-Virumaa elanikud. </a:t>
            </a:r>
          </a:p>
          <a:p>
            <a:endParaRPr lang="et-EE" dirty="0"/>
          </a:p>
          <a:p>
            <a:r>
              <a:rPr lang="et-EE" dirty="0"/>
              <a:t>Iga kampaaniat märganud inimene märkas seda keskmiselt 1,6-s erinevas teabekanalis. Kampaania märkamise peamisteks kanaliteks peeti </a:t>
            </a:r>
            <a:r>
              <a:rPr lang="et-EE" dirty="0">
                <a:solidFill>
                  <a:schemeClr val="accent1"/>
                </a:solidFill>
              </a:rPr>
              <a:t>plakateid teede/tänavate ääres </a:t>
            </a:r>
            <a:r>
              <a:rPr lang="et-EE" dirty="0"/>
              <a:t>(72%) ja televisiooni (37%). Oluliselt harvemini arvati kampaaniat märgatud olevat internetist, raadiost, trükimeedias kui ka plakatitel randades/veekogudes. Eelmise aastaga võrreldes on kampaania märkamine kahekordistunud just teede/tänavate äärsetelt plakatitelt kui ka internetist.</a:t>
            </a:r>
          </a:p>
          <a:p>
            <a:r>
              <a:rPr lang="et-EE" dirty="0"/>
              <a:t>Sõidukijuhid märkasid kampaaniat kõigis teabekanalites pea samavõrd kui elanikkond tervikuna.</a:t>
            </a:r>
          </a:p>
          <a:p>
            <a:r>
              <a:rPr lang="et-EE" dirty="0"/>
              <a:t>Kampaaniat on näinud sagedamini: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plakateid teede/tänavate ääres </a:t>
            </a:r>
            <a:r>
              <a:rPr lang="et-EE" dirty="0"/>
              <a:t>– 15-34-aastased; muukeelsed, Tallinna ja Ida-Virumaa, seega suuremate linnade elanikud;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plakateid randades/veekogude ääres, internetist ja Spotify´st </a:t>
            </a:r>
            <a:r>
              <a:rPr lang="et-EE" dirty="0"/>
              <a:t>– 15-34-aastased;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Televisioonist</a:t>
            </a:r>
            <a:r>
              <a:rPr lang="et-EE" dirty="0"/>
              <a:t> – üle 74-aastased, eestikeelsed, Lääne-, Kesk- ja Lõuna-Eesti, väiksemate linnaliste ja maapiirkondade elanikud;</a:t>
            </a:r>
          </a:p>
          <a:p>
            <a:pPr lvl="1"/>
            <a:r>
              <a:rPr lang="et-EE" dirty="0">
                <a:solidFill>
                  <a:schemeClr val="accent1"/>
                </a:solidFill>
              </a:rPr>
              <a:t>Raadiost</a:t>
            </a:r>
            <a:r>
              <a:rPr lang="et-EE" dirty="0"/>
              <a:t> – maapiirkondade elanikud.</a:t>
            </a:r>
          </a:p>
        </p:txBody>
      </p:sp>
    </p:spTree>
    <p:extLst>
      <p:ext uri="{BB962C8B-B14F-4D97-AF65-F5344CB8AC3E}">
        <p14:creationId xmlns:p14="http://schemas.microsoft.com/office/powerpoint/2010/main" val="20522688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E7918-5A4F-4143-A356-3E730ADFB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ED865E1-568A-A14B-A71D-6D53DAD9D805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Joobes juhtimise kampaania – märkamine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B80D454-C9FE-F3E1-6571-C5A61CB68B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5794" y="1600695"/>
            <a:ext cx="4852837" cy="4682134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7C1D250C-592C-F04A-7C02-5658F1191FA7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3"/>
          <a:stretch>
            <a:fillRect/>
          </a:stretch>
        </p:blipFill>
        <p:spPr>
          <a:xfrm>
            <a:off x="6497713" y="1600695"/>
            <a:ext cx="4852837" cy="46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715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F6F09C0-10CF-6031-DF9C-2EF7219828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5794" y="1603744"/>
            <a:ext cx="4852837" cy="4676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5E7918-5A4F-4143-A356-3E730ADFB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939" y="438775"/>
            <a:ext cx="10051312" cy="425303"/>
          </a:xfrm>
        </p:spPr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ED865E1-568A-A14B-A71D-6D53DAD9D805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noFill/>
        </p:spPr>
        <p:txBody>
          <a:bodyPr/>
          <a:lstStyle/>
          <a:p>
            <a:r>
              <a:rPr lang="et-EE" dirty="0"/>
              <a:t>Joobes juhtimise kampaania – märkamine kokku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58408AA-3A94-B54B-B870-B58EF9AA9582}"/>
              </a:ext>
            </a:extLst>
          </p:cNvPr>
          <p:cNvCxnSpPr>
            <a:cxnSpLocks/>
          </p:cNvCxnSpPr>
          <p:nvPr/>
        </p:nvCxnSpPr>
        <p:spPr>
          <a:xfrm>
            <a:off x="4690250" y="1752867"/>
            <a:ext cx="0" cy="4711700"/>
          </a:xfrm>
          <a:prstGeom prst="line">
            <a:avLst/>
          </a:prstGeom>
          <a:ln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9614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7BAD016-E2BE-35B5-ED97-EAF6DA79B0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1750" y="1587146"/>
            <a:ext cx="10052050" cy="470923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DBC8CE-829D-B941-B43B-99AF4F98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73EC55-E4F8-DB4B-9574-F7D7B485500E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noFill/>
        </p:spPr>
        <p:txBody>
          <a:bodyPr/>
          <a:lstStyle/>
          <a:p>
            <a:r>
              <a:rPr lang="et-EE" dirty="0"/>
              <a:t>Joobes juhtimise kampaania - märkamise kanal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89FBAA-A4A2-7748-9AD6-752DEF6F67C8}"/>
              </a:ext>
            </a:extLst>
          </p:cNvPr>
          <p:cNvCxnSpPr>
            <a:cxnSpLocks/>
          </p:cNvCxnSpPr>
          <p:nvPr/>
        </p:nvCxnSpPr>
        <p:spPr>
          <a:xfrm>
            <a:off x="4639374" y="1724331"/>
            <a:ext cx="0" cy="47117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E4069A-05C2-CE4B-8D81-95B9BDBFAE68}"/>
              </a:ext>
            </a:extLst>
          </p:cNvPr>
          <p:cNvCxnSpPr>
            <a:cxnSpLocks/>
          </p:cNvCxnSpPr>
          <p:nvPr/>
        </p:nvCxnSpPr>
        <p:spPr>
          <a:xfrm>
            <a:off x="6025974" y="1831975"/>
            <a:ext cx="0" cy="47117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F8DB87-6931-0449-A767-FD6D349E070E}"/>
              </a:ext>
            </a:extLst>
          </p:cNvPr>
          <p:cNvCxnSpPr>
            <a:cxnSpLocks/>
          </p:cNvCxnSpPr>
          <p:nvPr/>
        </p:nvCxnSpPr>
        <p:spPr>
          <a:xfrm>
            <a:off x="9209251" y="1831975"/>
            <a:ext cx="0" cy="47117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6321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5F95635-A575-EEB9-3BDE-83AD8FCFED4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1750" y="1593238"/>
            <a:ext cx="10052050" cy="469704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DBC8CE-829D-B941-B43B-99AF4F986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373EC55-E4F8-DB4B-9574-F7D7B485500E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noFill/>
        </p:spPr>
        <p:txBody>
          <a:bodyPr/>
          <a:lstStyle/>
          <a:p>
            <a:r>
              <a:rPr lang="et-EE" dirty="0"/>
              <a:t>Joobes juhtimise kampaania - märkamise kanal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89FBAA-A4A2-7748-9AD6-752DEF6F67C8}"/>
              </a:ext>
            </a:extLst>
          </p:cNvPr>
          <p:cNvCxnSpPr>
            <a:cxnSpLocks/>
          </p:cNvCxnSpPr>
          <p:nvPr/>
        </p:nvCxnSpPr>
        <p:spPr>
          <a:xfrm>
            <a:off x="3804489" y="1831975"/>
            <a:ext cx="0" cy="47117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7E4069A-05C2-CE4B-8D81-95B9BDBFAE68}"/>
              </a:ext>
            </a:extLst>
          </p:cNvPr>
          <p:cNvCxnSpPr>
            <a:cxnSpLocks/>
          </p:cNvCxnSpPr>
          <p:nvPr/>
        </p:nvCxnSpPr>
        <p:spPr>
          <a:xfrm>
            <a:off x="6111902" y="1831975"/>
            <a:ext cx="0" cy="47117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F8DB87-6931-0449-A767-FD6D349E070E}"/>
              </a:ext>
            </a:extLst>
          </p:cNvPr>
          <p:cNvCxnSpPr>
            <a:cxnSpLocks/>
          </p:cNvCxnSpPr>
          <p:nvPr/>
        </p:nvCxnSpPr>
        <p:spPr>
          <a:xfrm>
            <a:off x="8692415" y="1911488"/>
            <a:ext cx="0" cy="47117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6442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9BD6-1019-B54C-8125-6E00C8C9E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315" y="2680855"/>
            <a:ext cx="9051380" cy="1535575"/>
          </a:xfrm>
        </p:spPr>
        <p:txBody>
          <a:bodyPr>
            <a:normAutofit fontScale="90000"/>
          </a:bodyPr>
          <a:lstStyle/>
          <a:p>
            <a:r>
              <a:rPr lang="et-EE" dirty="0"/>
              <a:t>V</a:t>
            </a:r>
            <a:r>
              <a:rPr lang="en-GB" dirty="0"/>
              <a:t>äsimusseisundis</a:t>
            </a:r>
            <a:r>
              <a:rPr lang="et-EE" dirty="0"/>
              <a:t> juhtimine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34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7E155-9B73-8943-AE6B-76A6271CED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t-EE" dirty="0">
                <a:solidFill>
                  <a:srgbClr val="A01E28"/>
                </a:solidFill>
              </a:rPr>
              <a:t>Viimase 12 kuu jooksul on väsimusseisundis sõidukit juhtinud 52% sõidukijuhtidest, s.o 393 </a:t>
            </a:r>
            <a:r>
              <a:rPr lang="et-EE" dirty="0">
                <a:solidFill>
                  <a:schemeClr val="accent1"/>
                </a:solidFill>
              </a:rPr>
              <a:t>± 29 tuhat </a:t>
            </a:r>
            <a:r>
              <a:rPr lang="et-EE" dirty="0">
                <a:solidFill>
                  <a:srgbClr val="A01E28"/>
                </a:solidFill>
              </a:rPr>
              <a:t>sõidukijuhti</a:t>
            </a:r>
            <a:r>
              <a:rPr lang="et-EE" dirty="0"/>
              <a:t>; see on märgatavalt enam kui eales varem.</a:t>
            </a:r>
          </a:p>
          <a:p>
            <a:r>
              <a:rPr lang="et-EE" dirty="0"/>
              <a:t>Väsimusseisundis on sõitnud sagedamini kuni 49-aastased, väiksemate linnaliset piirkondade, kõrgemasse sissetulekugruppi kuuluvad, töösõite tegevad ja aastas üle 10 000 kilometraažiga sõidukijuhid. </a:t>
            </a:r>
          </a:p>
          <a:p>
            <a:endParaRPr lang="et-EE" dirty="0"/>
          </a:p>
          <a:p>
            <a:r>
              <a:rPr lang="et-EE" dirty="0"/>
              <a:t>Väsimusseisundis sõidukit juhtinud sõidukijuhid on juhtinud sõidukit peamiselt seetõttu, et </a:t>
            </a:r>
            <a:r>
              <a:rPr lang="et-EE" dirty="0">
                <a:solidFill>
                  <a:schemeClr val="accent1"/>
                </a:solidFill>
              </a:rPr>
              <a:t>nad ei tundnud sõitma asudes end väsinuna </a:t>
            </a:r>
            <a:r>
              <a:rPr lang="et-EE" dirty="0"/>
              <a:t>(34%; sagedamini 15-34-aastased, eestlased) või </a:t>
            </a:r>
            <a:r>
              <a:rPr lang="et-EE" dirty="0">
                <a:solidFill>
                  <a:srgbClr val="A01E28"/>
                </a:solidFill>
              </a:rPr>
              <a:t>töö iseloom tingib </a:t>
            </a:r>
            <a:r>
              <a:rPr lang="et-EE" dirty="0"/>
              <a:t>(32%, sagedamini muukeelsed, maapiirkondade ja töösõite tegevad (39%) sõidukijuhid), 29% on </a:t>
            </a:r>
            <a:r>
              <a:rPr lang="et-EE" dirty="0">
                <a:solidFill>
                  <a:schemeClr val="accent1"/>
                </a:solidFill>
              </a:rPr>
              <a:t>kiirustanud sihtkohta jõudmisega </a:t>
            </a:r>
            <a:r>
              <a:rPr lang="et-EE" dirty="0"/>
              <a:t>(sagedamini muukeelsed).</a:t>
            </a:r>
          </a:p>
          <a:p>
            <a:r>
              <a:rPr lang="et-EE" dirty="0"/>
              <a:t>Kui väsimusseisundis sõitmise põhjendused on aja jooksul olnud samad, siis sel aastal põhjendati seda mõnevõrra vähem sellega, et ei tuntud end sõitma asudes väsinuna.</a:t>
            </a:r>
          </a:p>
          <a:p>
            <a:endParaRPr lang="et-EE" dirty="0"/>
          </a:p>
          <a:p>
            <a:r>
              <a:rPr lang="et-EE" dirty="0">
                <a:solidFill>
                  <a:srgbClr val="A01E28"/>
                </a:solidFill>
              </a:rPr>
              <a:t>Viimase 12 kuu jooksul on väsimusseisundi tõttu liiklusohtlikku olukorda sattunud 5% sõidukijuhtidest, s.o 21 </a:t>
            </a:r>
            <a:r>
              <a:rPr lang="et-EE" dirty="0">
                <a:solidFill>
                  <a:schemeClr val="accent1"/>
                </a:solidFill>
              </a:rPr>
              <a:t>± 9 tuhat </a:t>
            </a:r>
            <a:r>
              <a:rPr lang="et-EE" dirty="0">
                <a:solidFill>
                  <a:srgbClr val="A01E28"/>
                </a:solidFill>
              </a:rPr>
              <a:t>sõidukijuhti</a:t>
            </a:r>
            <a:r>
              <a:rPr lang="et-EE" dirty="0"/>
              <a:t>; see on pea sama kui eelmistel aastatel.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C48763-9226-4844-8527-14ACB912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Väsimusseisundis juhtimine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E99CED-3236-1643-9BA5-2D8DD24B89D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t-EE" dirty="0"/>
              <a:t>Väsimusseisundis juhtimine (Slaidid 36-37) </a:t>
            </a:r>
          </a:p>
        </p:txBody>
      </p:sp>
    </p:spTree>
    <p:extLst>
      <p:ext uri="{BB962C8B-B14F-4D97-AF65-F5344CB8AC3E}">
        <p14:creationId xmlns:p14="http://schemas.microsoft.com/office/powerpoint/2010/main" val="1170536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9DF3910-2070-B4A4-1B0C-836B5376D69D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>
          <a:blip r:embed="rId2"/>
          <a:stretch>
            <a:fillRect/>
          </a:stretch>
        </p:blipFill>
        <p:spPr>
          <a:xfrm>
            <a:off x="6528196" y="1539730"/>
            <a:ext cx="4791871" cy="48040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C48763-9226-4844-8527-14ACB912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Väsimusseisundis juhtimine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E99CED-3236-1643-9BA5-2D8DD24B89D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Väsimusseisundis juhtimine ja liiklusohtlikku olukorda sattumine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7F13523-D076-2043-AD5B-2AE8E884590D}"/>
              </a:ext>
            </a:extLst>
          </p:cNvPr>
          <p:cNvCxnSpPr/>
          <p:nvPr/>
        </p:nvCxnSpPr>
        <p:spPr>
          <a:xfrm>
            <a:off x="8577456" y="2071338"/>
            <a:ext cx="0" cy="4272456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48EE838-F389-1946-BED4-1667DA4368B6}"/>
              </a:ext>
            </a:extLst>
          </p:cNvPr>
          <p:cNvCxnSpPr/>
          <p:nvPr/>
        </p:nvCxnSpPr>
        <p:spPr>
          <a:xfrm>
            <a:off x="9761993" y="2121994"/>
            <a:ext cx="0" cy="4272456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B32199D-AADF-7CFA-4AB9-4CE87C95FE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02746" y="1554971"/>
            <a:ext cx="4858933" cy="477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51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48763-9226-4844-8527-14ACB912C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Väsimusseisundis juhtimine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E99CED-3236-1643-9BA5-2D8DD24B89DB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>
            <a:normAutofit/>
          </a:bodyPr>
          <a:lstStyle/>
          <a:p>
            <a:r>
              <a:rPr lang="et-EE" dirty="0"/>
              <a:t>Väsimusseisundis liiklusohtlikku olukorda sattumise põhjused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908BEC0-E7A2-207F-EA11-1BA41BCF73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04282" y="1498600"/>
            <a:ext cx="4855861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268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9BD6-1019-B54C-8125-6E00C8C9E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31940" y="3055933"/>
            <a:ext cx="9051380" cy="861238"/>
          </a:xfrm>
        </p:spPr>
        <p:txBody>
          <a:bodyPr>
            <a:normAutofit fontScale="90000"/>
          </a:bodyPr>
          <a:lstStyle/>
          <a:p>
            <a:r>
              <a:rPr lang="en-GB" dirty="0"/>
              <a:t>Ankeet</a:t>
            </a:r>
          </a:p>
        </p:txBody>
      </p:sp>
    </p:spTree>
    <p:extLst>
      <p:ext uri="{BB962C8B-B14F-4D97-AF65-F5344CB8AC3E}">
        <p14:creationId xmlns:p14="http://schemas.microsoft.com/office/powerpoint/2010/main" val="1387314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391-FDFA-CC40-A645-0D99C421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Ankeet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84B18E-622F-E649-8E04-7B9124E926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t-EE" sz="1100" dirty="0"/>
              <a:t>KÕIK:</a:t>
            </a:r>
          </a:p>
          <a:p>
            <a:pPr marL="0" indent="0">
              <a:buNone/>
            </a:pPr>
            <a:r>
              <a:rPr lang="et-EE" sz="1100" b="1" dirty="0"/>
              <a:t>T1. Kas Teil on mootorsõiduki juhiluba?</a:t>
            </a:r>
          </a:p>
          <a:p>
            <a:pPr lvl="1"/>
            <a:r>
              <a:rPr lang="et-EE" sz="1100" dirty="0"/>
              <a:t>Jah</a:t>
            </a:r>
          </a:p>
          <a:p>
            <a:pPr lvl="1"/>
            <a:r>
              <a:rPr lang="et-EE" sz="1100" dirty="0"/>
              <a:t>Ei			</a:t>
            </a:r>
          </a:p>
          <a:p>
            <a:pPr lvl="1"/>
            <a:r>
              <a:rPr lang="et-EE" sz="1100" dirty="0"/>
              <a:t>Ei oska öelda</a:t>
            </a:r>
          </a:p>
          <a:p>
            <a:pPr marL="0" indent="0">
              <a:buNone/>
            </a:pPr>
            <a:r>
              <a:rPr lang="et-EE" sz="1100" dirty="0"/>
              <a:t>T1=1</a:t>
            </a:r>
          </a:p>
          <a:p>
            <a:pPr marL="0" indent="0">
              <a:buNone/>
            </a:pPr>
            <a:r>
              <a:rPr lang="et-EE" sz="1100" b="1" dirty="0"/>
              <a:t>T2. Mis kategoora mootorsõiduki juhtimisõigus Teil on? </a:t>
            </a:r>
            <a:r>
              <a:rPr lang="et-EE" sz="1100" dirty="0"/>
              <a:t>VÕIB MITU VASTUST!</a:t>
            </a:r>
          </a:p>
          <a:p>
            <a:pPr lvl="1"/>
            <a:r>
              <a:rPr lang="et-EE" sz="1100" dirty="0"/>
              <a:t>A – kategooria (mootorrattas)</a:t>
            </a:r>
          </a:p>
          <a:p>
            <a:pPr lvl="1"/>
            <a:r>
              <a:rPr lang="et-EE" sz="1100" dirty="0" err="1"/>
              <a:t>B</a:t>
            </a:r>
            <a:r>
              <a:rPr lang="et-EE" sz="1100" dirty="0"/>
              <a:t> – kategooria (sõiduauto)</a:t>
            </a:r>
          </a:p>
          <a:p>
            <a:pPr lvl="1"/>
            <a:r>
              <a:rPr lang="et-EE" sz="1100" dirty="0"/>
              <a:t>C – kategooria (veoauto)</a:t>
            </a:r>
          </a:p>
          <a:p>
            <a:pPr lvl="1"/>
            <a:r>
              <a:rPr lang="et-EE" sz="1100" dirty="0"/>
              <a:t>D – kategooria (buss)</a:t>
            </a:r>
          </a:p>
          <a:p>
            <a:pPr lvl="1"/>
            <a:r>
              <a:rPr lang="et-EE" sz="1100" dirty="0"/>
              <a:t>muu kategooria (näiteks mopeed)</a:t>
            </a:r>
          </a:p>
          <a:p>
            <a:pPr lvl="1"/>
            <a:r>
              <a:rPr lang="et-EE" sz="1100" dirty="0"/>
              <a:t>Ei oska öelda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4083D-0CF2-8740-B0DF-AD433881ED72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t-EE" sz="1100" dirty="0"/>
              <a:t>T1=1</a:t>
            </a:r>
          </a:p>
          <a:p>
            <a:pPr marL="0" indent="0">
              <a:buNone/>
            </a:pPr>
            <a:r>
              <a:rPr lang="et-EE" sz="1100" b="1" dirty="0"/>
              <a:t>T3. Kui suur on olnud Teie viimase 12 kuu kilometraaž mootorsõidukijuhina?</a:t>
            </a:r>
          </a:p>
          <a:p>
            <a:pPr lvl="1"/>
            <a:r>
              <a:rPr lang="et-EE" sz="1100" dirty="0"/>
              <a:t>Ei ole juhtinud mootorsõidukit viimase 12 kuu jooksul (0 km)</a:t>
            </a:r>
          </a:p>
          <a:p>
            <a:pPr lvl="1"/>
            <a:r>
              <a:rPr lang="et-EE" sz="1100" dirty="0"/>
              <a:t>1 - 5 000km</a:t>
            </a:r>
          </a:p>
          <a:p>
            <a:pPr lvl="1"/>
            <a:r>
              <a:rPr lang="et-EE" sz="1100" dirty="0"/>
              <a:t>5 001 - 10 000 km</a:t>
            </a:r>
          </a:p>
          <a:p>
            <a:pPr lvl="1"/>
            <a:r>
              <a:rPr lang="et-EE" sz="1100" dirty="0"/>
              <a:t>10 001 - 15 000 km</a:t>
            </a:r>
          </a:p>
          <a:p>
            <a:pPr lvl="1"/>
            <a:r>
              <a:rPr lang="et-EE" sz="1100" dirty="0"/>
              <a:t>15 001 - 20 000 km</a:t>
            </a:r>
          </a:p>
          <a:p>
            <a:pPr lvl="1"/>
            <a:r>
              <a:rPr lang="et-EE" sz="1100" dirty="0"/>
              <a:t>üle 20 000 km</a:t>
            </a:r>
          </a:p>
          <a:p>
            <a:pPr lvl="1"/>
            <a:r>
              <a:rPr lang="et-EE" sz="1100" dirty="0"/>
              <a:t>Ei oska öelda</a:t>
            </a:r>
          </a:p>
          <a:p>
            <a:pPr marL="0" indent="0">
              <a:buNone/>
            </a:pPr>
            <a:r>
              <a:rPr lang="et-EE" sz="1100" dirty="0"/>
              <a:t>T4-T6 KUI T1=1 JA T3=2-99 (SÕIDUKIJUHT: JUHILOAGA, ON JUHTINUD VIIMASE 12 KUU JOOKSUL)</a:t>
            </a:r>
          </a:p>
          <a:p>
            <a:pPr marL="0" indent="0">
              <a:buNone/>
            </a:pPr>
            <a:r>
              <a:rPr lang="en-US" sz="1100" b="1" dirty="0"/>
              <a:t>T4. Kui pikk on Teie sõidukijuhi staaž (aastates)?   </a:t>
            </a:r>
            <a:endParaRPr lang="en-US" sz="1100" dirty="0"/>
          </a:p>
          <a:p>
            <a:pPr lvl="1"/>
            <a:r>
              <a:rPr lang="et-EE" sz="1100" dirty="0"/>
              <a:t>Alla 5 aasta             </a:t>
            </a:r>
            <a:endParaRPr lang="en-US" sz="1100" dirty="0"/>
          </a:p>
          <a:p>
            <a:pPr lvl="1"/>
            <a:r>
              <a:rPr lang="et-EE" sz="1100" dirty="0"/>
              <a:t>6 - 10 aastat            </a:t>
            </a:r>
            <a:endParaRPr lang="en-US" sz="1100" dirty="0"/>
          </a:p>
          <a:p>
            <a:pPr lvl="1"/>
            <a:r>
              <a:rPr lang="et-EE" sz="1100" dirty="0"/>
              <a:t>11 - 20 aastat          </a:t>
            </a:r>
            <a:endParaRPr lang="en-US" sz="1100" dirty="0"/>
          </a:p>
          <a:p>
            <a:pPr lvl="1"/>
            <a:r>
              <a:rPr lang="et-EE" sz="1100" dirty="0"/>
              <a:t>21 - 40 aastat          </a:t>
            </a:r>
            <a:endParaRPr lang="en-US" sz="1100" dirty="0"/>
          </a:p>
          <a:p>
            <a:pPr lvl="1"/>
            <a:r>
              <a:rPr lang="et-EE" sz="1100" dirty="0"/>
              <a:t>40+ aastat</a:t>
            </a:r>
            <a:endParaRPr lang="en-US" sz="1100" dirty="0"/>
          </a:p>
          <a:p>
            <a:pPr lvl="1"/>
            <a:r>
              <a:rPr lang="et-EE" sz="1100" dirty="0"/>
              <a:t>Ei oska öelda    </a:t>
            </a:r>
            <a:endParaRPr lang="en-US" sz="1100" dirty="0"/>
          </a:p>
          <a:p>
            <a:pPr marL="0" indent="0">
              <a:buNone/>
            </a:pPr>
            <a:r>
              <a:rPr lang="en-US" sz="1100" b="1" dirty="0"/>
              <a:t>T5. Kas Te olete teinud viimase 12 kuu jooksul </a:t>
            </a:r>
            <a:r>
              <a:rPr lang="nl-NL" sz="1100" b="1" dirty="0"/>
              <a:t>s</a:t>
            </a:r>
            <a:r>
              <a:rPr lang="et-EE" sz="1100" b="1" dirty="0"/>
              <a:t>õ</a:t>
            </a:r>
            <a:r>
              <a:rPr lang="en-US" sz="1100" b="1" dirty="0"/>
              <a:t>idukijuhina töös</a:t>
            </a:r>
            <a:r>
              <a:rPr lang="et-EE" sz="1100" b="1" dirty="0"/>
              <a:t>õ</a:t>
            </a:r>
            <a:r>
              <a:rPr lang="en-US" sz="1100" b="1" dirty="0"/>
              <a:t>ite (kas siis isikliku autoga v</a:t>
            </a:r>
            <a:r>
              <a:rPr lang="et-EE" sz="1100" b="1" dirty="0"/>
              <a:t>õ</a:t>
            </a:r>
            <a:r>
              <a:rPr lang="en-US" sz="1100" b="1" dirty="0"/>
              <a:t>i tööautoga)?</a:t>
            </a:r>
            <a:endParaRPr lang="en-US" sz="1100" dirty="0"/>
          </a:p>
          <a:p>
            <a:pPr lvl="1"/>
            <a:r>
              <a:rPr lang="de-DE" sz="1100" dirty="0"/>
              <a:t>Jah</a:t>
            </a:r>
            <a:endParaRPr lang="en-US" sz="1100" dirty="0"/>
          </a:p>
          <a:p>
            <a:pPr lvl="1"/>
            <a:r>
              <a:rPr lang="de-DE" sz="1100" dirty="0"/>
              <a:t>Ei</a:t>
            </a:r>
            <a:endParaRPr lang="en-US" sz="1100" dirty="0"/>
          </a:p>
          <a:p>
            <a:endParaRPr lang="et-EE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3DA3DA6C-3288-88B8-B6BF-B114771A0453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Taust</a:t>
            </a:r>
          </a:p>
        </p:txBody>
      </p:sp>
    </p:spTree>
    <p:extLst>
      <p:ext uri="{BB962C8B-B14F-4D97-AF65-F5344CB8AC3E}">
        <p14:creationId xmlns:p14="http://schemas.microsoft.com/office/powerpoint/2010/main" val="3400857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391-FDFA-CC40-A645-0D99C421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Ankeet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7C4925-6294-9A44-B2A9-CC3A021F8B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t-EE" sz="1100" b="1" dirty="0"/>
              <a:t>1. Ligikaudu mitu meetrit on sõiduauto peatumisteekond sõites kuival asfaldil kiirusega 50 km/h, kui juhi reageerimiskiirus on 1 sekund? </a:t>
            </a:r>
            <a:r>
              <a:rPr lang="et-EE" sz="1100" dirty="0"/>
              <a:t>(õige variant: 28 m)</a:t>
            </a:r>
          </a:p>
          <a:p>
            <a:pPr lvl="1"/>
            <a:r>
              <a:rPr lang="et-EE" sz="1100" dirty="0"/>
              <a:t>8 m</a:t>
            </a:r>
          </a:p>
          <a:p>
            <a:pPr lvl="1"/>
            <a:r>
              <a:rPr lang="et-EE" sz="1100" dirty="0"/>
              <a:t>18 m </a:t>
            </a:r>
          </a:p>
          <a:p>
            <a:pPr lvl="1"/>
            <a:r>
              <a:rPr lang="et-EE" sz="1100" dirty="0"/>
              <a:t>28 m</a:t>
            </a:r>
          </a:p>
          <a:p>
            <a:pPr lvl="1"/>
            <a:r>
              <a:rPr lang="et-EE" sz="1100" dirty="0"/>
              <a:t>38 m</a:t>
            </a:r>
          </a:p>
          <a:p>
            <a:pPr lvl="1"/>
            <a:r>
              <a:rPr lang="et-EE" sz="1100" dirty="0"/>
              <a:t>ei oska öelda</a:t>
            </a:r>
          </a:p>
          <a:p>
            <a:pPr marL="0" indent="0">
              <a:buNone/>
            </a:pPr>
            <a:r>
              <a:rPr lang="et-EE" sz="1100" b="1" dirty="0"/>
              <a:t>2. Ligikaudu mitu meetrit on sõiduauto peatumisteekond sõites märjal teekattel kiirusega 50 km/h, kui juhi reageerimiskiirus on 1 sekund? </a:t>
            </a:r>
            <a:r>
              <a:rPr lang="et-EE" sz="1100" dirty="0"/>
              <a:t>(õige variant: 38 m)</a:t>
            </a:r>
          </a:p>
          <a:p>
            <a:pPr lvl="1"/>
            <a:r>
              <a:rPr lang="et-EE" sz="1100" dirty="0"/>
              <a:t>18 m </a:t>
            </a:r>
          </a:p>
          <a:p>
            <a:pPr lvl="1"/>
            <a:r>
              <a:rPr lang="et-EE" sz="1100" dirty="0"/>
              <a:t>28 m</a:t>
            </a:r>
          </a:p>
          <a:p>
            <a:pPr lvl="1"/>
            <a:r>
              <a:rPr lang="et-EE" sz="1100" dirty="0"/>
              <a:t>38 m</a:t>
            </a:r>
          </a:p>
          <a:p>
            <a:pPr lvl="1"/>
            <a:r>
              <a:rPr lang="et-EE" sz="1100" dirty="0"/>
              <a:t>48 m</a:t>
            </a:r>
          </a:p>
          <a:p>
            <a:pPr lvl="1"/>
            <a:r>
              <a:rPr lang="et-EE" sz="1100" dirty="0"/>
              <a:t>ei oska öelda</a:t>
            </a:r>
          </a:p>
          <a:p>
            <a:pPr marL="0" indent="0">
              <a:buNone/>
            </a:pPr>
            <a:endParaRPr lang="et-E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54DCFED-8EF3-B54F-B9AD-6E391D85AB3D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t-EE" sz="1100" dirty="0"/>
              <a:t>K3-7 KUI T1=1 ja T3=2-7 (SÕIDUKIJUHT):</a:t>
            </a:r>
            <a:endParaRPr lang="et-EE" sz="1100" b="1" dirty="0"/>
          </a:p>
          <a:p>
            <a:pPr marL="0" indent="0">
              <a:buNone/>
            </a:pPr>
            <a:r>
              <a:rPr lang="et-EE" sz="1100" b="1" dirty="0"/>
              <a:t>3.</a:t>
            </a:r>
            <a:r>
              <a:rPr lang="et-EE" sz="1100" dirty="0"/>
              <a:t> </a:t>
            </a:r>
            <a:r>
              <a:rPr lang="et-EE" sz="1100" b="1" dirty="0"/>
              <a:t> Mille järgi hindate sõidukit juhtides selle sõidukiirust? </a:t>
            </a:r>
            <a:r>
              <a:rPr lang="et-EE" sz="1100" dirty="0"/>
              <a:t>VÕIB MITU VASTUST!</a:t>
            </a:r>
            <a:endParaRPr lang="en-US" sz="1100" dirty="0"/>
          </a:p>
          <a:p>
            <a:pPr lvl="1"/>
            <a:r>
              <a:rPr lang="et-EE" sz="1100" dirty="0"/>
              <a:t>Spidomeeter</a:t>
            </a:r>
            <a:endParaRPr lang="en-US" sz="1100" dirty="0"/>
          </a:p>
          <a:p>
            <a:pPr lvl="1"/>
            <a:r>
              <a:rPr lang="et-EE" sz="1100" dirty="0"/>
              <a:t>GPS</a:t>
            </a:r>
            <a:endParaRPr lang="en-US" sz="1100" dirty="0"/>
          </a:p>
          <a:p>
            <a:pPr lvl="1"/>
            <a:r>
              <a:rPr lang="et-EE" sz="1100" dirty="0"/>
              <a:t>Mobiili </a:t>
            </a:r>
            <a:r>
              <a:rPr lang="et-EE" sz="1100" dirty="0" err="1"/>
              <a:t>äpp</a:t>
            </a:r>
            <a:endParaRPr lang="en-US" sz="1100" dirty="0"/>
          </a:p>
          <a:p>
            <a:pPr lvl="1"/>
            <a:r>
              <a:rPr lang="et-EE" sz="1100" dirty="0"/>
              <a:t>Teised sõidukid</a:t>
            </a:r>
            <a:endParaRPr lang="en-US" sz="1100" dirty="0"/>
          </a:p>
          <a:p>
            <a:pPr lvl="1"/>
            <a:r>
              <a:rPr lang="et-EE" sz="1100" dirty="0"/>
              <a:t>Muu, mis? ____________</a:t>
            </a:r>
            <a:endParaRPr lang="en-US" sz="1100" dirty="0"/>
          </a:p>
          <a:p>
            <a:pPr marL="0" indent="0">
              <a:buNone/>
            </a:pPr>
            <a:r>
              <a:rPr lang="et-EE" sz="1100" b="1" dirty="0"/>
              <a:t>4. Mitu km/h Te tavaliselt ületate kehtestatud kiiruspiirangut…?</a:t>
            </a:r>
          </a:p>
          <a:p>
            <a:pPr marL="0" indent="0">
              <a:buNone/>
            </a:pPr>
            <a:r>
              <a:rPr lang="et-EE" sz="1100" dirty="0"/>
              <a:t>Ei ületa kiirust / 1-5 km/h / 6-10 km/h / Üle 11 km/h / Ei oska öelda</a:t>
            </a:r>
          </a:p>
          <a:p>
            <a:pPr lvl="1"/>
            <a:r>
              <a:rPr lang="et-EE" sz="1100" dirty="0"/>
              <a:t>Linnadevahelistel põhiteedel </a:t>
            </a:r>
          </a:p>
          <a:p>
            <a:pPr lvl="1"/>
            <a:r>
              <a:rPr lang="et-EE" sz="1100" dirty="0"/>
              <a:t>Kohalikel (väiksematel) maanteedel  </a:t>
            </a:r>
          </a:p>
          <a:p>
            <a:pPr lvl="1"/>
            <a:r>
              <a:rPr lang="et-EE" sz="1100" dirty="0"/>
              <a:t>Linnades, asulates</a:t>
            </a:r>
          </a:p>
          <a:p>
            <a:pPr marL="0" indent="0">
              <a:buNone/>
            </a:pPr>
            <a:endParaRPr lang="et-EE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3AAB97D1-6670-AA6F-259F-2EC8AC7AEF0C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Sõidukiirus</a:t>
            </a:r>
          </a:p>
        </p:txBody>
      </p:sp>
    </p:spTree>
    <p:extLst>
      <p:ext uri="{BB962C8B-B14F-4D97-AF65-F5344CB8AC3E}">
        <p14:creationId xmlns:p14="http://schemas.microsoft.com/office/powerpoint/2010/main" val="26877326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391-FDFA-CC40-A645-0D99C421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Ankeet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153D4-F066-5C43-BCAE-317CD9E35DC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t-EE" dirty="0"/>
          </a:p>
          <a:p>
            <a:endParaRPr lang="et-E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376E564-CA1B-5443-9C60-F5B6E7F5056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493800" y="1499191"/>
            <a:ext cx="4860000" cy="53588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t-EE" sz="1100" dirty="0"/>
              <a:t>K6 KUI K25=2-4 (ÜLETAB KEHTESTATUD KIIRUSEPIIRANGUT)</a:t>
            </a:r>
          </a:p>
          <a:p>
            <a:pPr marL="0" indent="0">
              <a:buNone/>
            </a:pPr>
            <a:r>
              <a:rPr lang="et-EE" sz="1100" b="1" dirty="0"/>
              <a:t>6. Kas ja millistesse liiklusohtlikesse olukordadesse Te olete viimase 12 kuu jooksul kiiruse ületamise tõttu sattunud?</a:t>
            </a:r>
          </a:p>
          <a:p>
            <a:pPr lvl="1"/>
            <a:r>
              <a:rPr lang="et-EE" sz="1100" dirty="0"/>
              <a:t>Pidurdasin äkiliselt, et eessõitvale sõidukile mitte otsa sõita</a:t>
            </a:r>
          </a:p>
          <a:p>
            <a:pPr lvl="1"/>
            <a:r>
              <a:rPr lang="et-EE" sz="1100" dirty="0"/>
              <a:t>Ei märganud õigeaegselt jalakäijat või jalgratturit</a:t>
            </a:r>
          </a:p>
          <a:p>
            <a:pPr lvl="1"/>
            <a:r>
              <a:rPr lang="et-EE" sz="1100" dirty="0"/>
              <a:t>Ei märganud õigeaegselt valgusfoori märguannet või liiklusmärki</a:t>
            </a:r>
          </a:p>
          <a:p>
            <a:pPr lvl="1"/>
            <a:r>
              <a:rPr lang="et-EE" sz="1100" dirty="0"/>
              <a:t>Sõiduk hakkas kurvis libisema</a:t>
            </a:r>
          </a:p>
          <a:p>
            <a:pPr lvl="1"/>
            <a:r>
              <a:rPr lang="et-EE" sz="1100" dirty="0"/>
              <a:t>Tegin avarii (sõitsin teisele autole sisse või toimus muu liiklusõnnetus)</a:t>
            </a:r>
          </a:p>
          <a:p>
            <a:pPr lvl="1"/>
            <a:r>
              <a:rPr lang="et-EE" sz="1100" dirty="0"/>
              <a:t>Muu, mis? _____________</a:t>
            </a:r>
          </a:p>
          <a:p>
            <a:pPr lvl="1"/>
            <a:r>
              <a:rPr lang="et-EE" sz="1100" dirty="0"/>
              <a:t>Ei ole kiiruse ületamise tõttu liiklusohtlikku olukorda sattunud </a:t>
            </a:r>
          </a:p>
          <a:p>
            <a:pPr marL="0" indent="0">
              <a:buNone/>
            </a:pPr>
            <a:r>
              <a:rPr lang="et-EE" sz="1100" b="1" dirty="0"/>
              <a:t>7. Kas Te peatute reguleerimata ülekäiguraja ees juhul, kui üks inimene ootab kõnniteel sõidutee ületamise võimalust?</a:t>
            </a:r>
          </a:p>
          <a:p>
            <a:pPr lvl="1"/>
            <a:r>
              <a:rPr lang="et-EE" sz="1100" dirty="0"/>
              <a:t>kindlasti peatute</a:t>
            </a:r>
          </a:p>
          <a:p>
            <a:pPr lvl="1"/>
            <a:r>
              <a:rPr lang="et-EE" sz="1100" dirty="0"/>
              <a:t>pigem peatute</a:t>
            </a:r>
          </a:p>
          <a:p>
            <a:pPr lvl="1"/>
            <a:r>
              <a:rPr lang="et-EE" sz="1100" dirty="0"/>
              <a:t>pigem ei peatu</a:t>
            </a:r>
          </a:p>
          <a:p>
            <a:pPr lvl="1"/>
            <a:r>
              <a:rPr lang="et-EE" sz="1100" dirty="0"/>
              <a:t>kindlasti ei peatu</a:t>
            </a:r>
          </a:p>
          <a:p>
            <a:pPr lvl="1"/>
            <a:r>
              <a:rPr lang="et-EE" sz="1100" dirty="0"/>
              <a:t>ei oska öelda</a:t>
            </a:r>
          </a:p>
          <a:p>
            <a:pPr marL="0" indent="0">
              <a:buNone/>
            </a:pPr>
            <a:r>
              <a:rPr lang="et-EE" sz="1100" b="1" dirty="0"/>
              <a:t>7A. Kuidas Te suhtute teelõigu läbimise keskmist kiirust mõõtva elektroonilise süsteemi kasutusele võttu asulavälisel teel (maanteel) liiklusohutuse suurendamise eesmärgil? Mõõtesüsteem välistab info kogumise muul eesmärgil.</a:t>
            </a:r>
          </a:p>
          <a:p>
            <a:pPr lvl="1"/>
            <a:r>
              <a:rPr lang="et-EE" sz="1100" dirty="0"/>
              <a:t>kindlasti peatute</a:t>
            </a:r>
          </a:p>
          <a:p>
            <a:pPr lvl="1"/>
            <a:r>
              <a:rPr lang="et-EE" sz="1100" dirty="0"/>
              <a:t>pigem peatute</a:t>
            </a:r>
          </a:p>
          <a:p>
            <a:pPr lvl="1"/>
            <a:r>
              <a:rPr lang="et-EE" sz="1100" dirty="0"/>
              <a:t>pigem ei peatu</a:t>
            </a:r>
          </a:p>
          <a:p>
            <a:pPr lvl="1"/>
            <a:r>
              <a:rPr lang="et-EE" sz="1100" dirty="0"/>
              <a:t>kindlasti ei peatu</a:t>
            </a:r>
          </a:p>
          <a:p>
            <a:pPr lvl="1"/>
            <a:r>
              <a:rPr lang="et-EE" sz="1100" dirty="0"/>
              <a:t>ei oska öelda</a:t>
            </a:r>
          </a:p>
          <a:p>
            <a:endParaRPr lang="et-EE" dirty="0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D98A0604-C6A9-EC44-A5A4-91B8D5F3D710}"/>
              </a:ext>
            </a:extLst>
          </p:cNvPr>
          <p:cNvSpPr txBox="1">
            <a:spLocks/>
          </p:cNvSpPr>
          <p:nvPr/>
        </p:nvSpPr>
        <p:spPr>
          <a:xfrm>
            <a:off x="1302488" y="1499191"/>
            <a:ext cx="4860000" cy="488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t-EE" sz="1100" b="1" dirty="0"/>
              <a:t>5. </a:t>
            </a:r>
            <a:r>
              <a:rPr lang="en-US" sz="1100" b="1" dirty="0"/>
              <a:t>Millistel põhjustel Te viimase 12 kuu jooksul olete kehtestatud kiiruspiirangut ületanud? </a:t>
            </a:r>
            <a:r>
              <a:rPr lang="en-US" sz="1100" dirty="0"/>
              <a:t>VÕIB MITU VASTUST!</a:t>
            </a:r>
            <a:endParaRPr lang="et-EE" sz="1100" dirty="0"/>
          </a:p>
          <a:p>
            <a:pPr lvl="1"/>
            <a:r>
              <a:rPr lang="et-EE" sz="1100" dirty="0"/>
              <a:t>Kiiruspiirangu ületamist soodustavad sõidutingimused (ilm ja teeseisund on head, hõre liiklus vms) </a:t>
            </a:r>
          </a:p>
          <a:p>
            <a:pPr lvl="1"/>
            <a:r>
              <a:rPr lang="et-EE" sz="1100" dirty="0"/>
              <a:t>Teiste liiklejate kiirusest tingitud kiirusvalik, ühtlases liiklusvoos sõitmine</a:t>
            </a:r>
          </a:p>
          <a:p>
            <a:pPr lvl="1"/>
            <a:r>
              <a:rPr lang="et-EE" sz="1100" dirty="0"/>
              <a:t>Kiire sõidu nautimine  </a:t>
            </a:r>
          </a:p>
          <a:p>
            <a:pPr lvl="1"/>
            <a:r>
              <a:rPr lang="et-EE" sz="1100" dirty="0"/>
              <a:t>Kogemata  </a:t>
            </a:r>
          </a:p>
          <a:p>
            <a:pPr lvl="1"/>
            <a:r>
              <a:rPr lang="et-EE" sz="1100" dirty="0"/>
              <a:t>Kiirustamine kohtumisele, praamile vmt  </a:t>
            </a:r>
          </a:p>
          <a:p>
            <a:pPr lvl="1"/>
            <a:r>
              <a:rPr lang="et-EE" sz="1100" dirty="0"/>
              <a:t>Kehtestatud kiiruspiirang ei vasta tegelikele liiklustingimustele</a:t>
            </a:r>
          </a:p>
          <a:p>
            <a:pPr lvl="1"/>
            <a:r>
              <a:rPr lang="et-EE" sz="1100" dirty="0"/>
              <a:t>Kuni +10 km/h on üldiselt aktsepteeritav (heaks kiidetud)  </a:t>
            </a:r>
          </a:p>
          <a:p>
            <a:pPr lvl="1"/>
            <a:r>
              <a:rPr lang="et-EE" sz="1100" dirty="0"/>
              <a:t>Kuni +20 km/h on üldiselt aktsepteeritav (heaks kiidetud)  </a:t>
            </a:r>
          </a:p>
          <a:p>
            <a:pPr lvl="1"/>
            <a:r>
              <a:rPr lang="et-EE" sz="1100" dirty="0"/>
              <a:t>Auto võimekuse proovimine  </a:t>
            </a:r>
          </a:p>
          <a:p>
            <a:pPr lvl="1"/>
            <a:r>
              <a:rPr lang="et-EE" sz="1100" dirty="0"/>
              <a:t>Vahelejäämise väike risk  </a:t>
            </a:r>
          </a:p>
          <a:p>
            <a:pPr lvl="1"/>
            <a:r>
              <a:rPr lang="et-EE" sz="1100" dirty="0"/>
              <a:t>Möödasõit  </a:t>
            </a:r>
          </a:p>
          <a:p>
            <a:pPr lvl="1"/>
            <a:r>
              <a:rPr lang="et-EE" sz="1100" dirty="0"/>
              <a:t>Kõrvaliste (tähelepanu häirinud) tegevustega tegelemine</a:t>
            </a:r>
          </a:p>
          <a:p>
            <a:pPr lvl="1"/>
            <a:r>
              <a:rPr lang="et-EE" sz="1100" dirty="0"/>
              <a:t>Muu põhjus, mis? ___________</a:t>
            </a:r>
          </a:p>
          <a:p>
            <a:pPr marL="0" indent="0">
              <a:buFontTx/>
              <a:buNone/>
            </a:pPr>
            <a:endParaRPr lang="et-EE" sz="1200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87D0FB22-2375-02FD-2B46-BDE10D9382AB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/>
          <a:lstStyle/>
          <a:p>
            <a:r>
              <a:rPr lang="et-EE" dirty="0"/>
              <a:t>Sõidukiirus</a:t>
            </a:r>
          </a:p>
        </p:txBody>
      </p:sp>
    </p:spTree>
    <p:extLst>
      <p:ext uri="{BB962C8B-B14F-4D97-AF65-F5344CB8AC3E}">
        <p14:creationId xmlns:p14="http://schemas.microsoft.com/office/powerpoint/2010/main" val="42907934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391-FDFA-CC40-A645-0D99C421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Ankeet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07E43AF-6369-F247-A25D-E939FECB98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t-EE" sz="1100" dirty="0"/>
              <a:t>KÕIK</a:t>
            </a:r>
          </a:p>
          <a:p>
            <a:pPr marL="0" indent="0">
              <a:buNone/>
            </a:pPr>
            <a:r>
              <a:rPr lang="et-EE" sz="1100" b="1" dirty="0"/>
              <a:t>8. Kas ja kui sageli Te olete viimase 12 kuu jooksul viibinud sõidukis, mida juhtis alko- või narkojoobes juht?</a:t>
            </a:r>
          </a:p>
          <a:p>
            <a:pPr lvl="1"/>
            <a:r>
              <a:rPr lang="et-EE" sz="1100" dirty="0"/>
              <a:t>Mitte kordagi</a:t>
            </a:r>
          </a:p>
          <a:p>
            <a:pPr lvl="1"/>
            <a:r>
              <a:rPr lang="et-EE" sz="1100" dirty="0"/>
              <a:t>Ühel korral</a:t>
            </a:r>
          </a:p>
          <a:p>
            <a:pPr lvl="1"/>
            <a:r>
              <a:rPr lang="et-EE" sz="1100" dirty="0"/>
              <a:t>Enam kui korra</a:t>
            </a:r>
          </a:p>
          <a:p>
            <a:pPr lvl="1"/>
            <a:r>
              <a:rPr lang="et-EE" sz="1100" dirty="0"/>
              <a:t>Ei oska öelda</a:t>
            </a:r>
            <a:endParaRPr lang="et-EE" sz="1200" dirty="0"/>
          </a:p>
          <a:p>
            <a:pPr marL="0" indent="0">
              <a:buNone/>
            </a:pPr>
            <a:r>
              <a:rPr lang="et-EE" sz="1100" b="1" dirty="0"/>
              <a:t>10. Kas Te püüaksite takistada inimest, kes soovib sõidukit juhtida alko- või narkojoobes?</a:t>
            </a:r>
          </a:p>
          <a:p>
            <a:pPr lvl="1"/>
            <a:r>
              <a:rPr lang="et-EE" sz="1100" dirty="0"/>
              <a:t>Ei</a:t>
            </a:r>
          </a:p>
          <a:p>
            <a:pPr lvl="1"/>
            <a:r>
              <a:rPr lang="et-EE" sz="1100" dirty="0"/>
              <a:t>Jah, takistatkin vaid tuttavaid</a:t>
            </a:r>
          </a:p>
          <a:p>
            <a:pPr lvl="1"/>
            <a:r>
              <a:rPr lang="et-EE" sz="1100" dirty="0"/>
              <a:t>Jah, takistaksin kõiki (ka võõraid)</a:t>
            </a:r>
          </a:p>
          <a:p>
            <a:pPr lvl="1"/>
            <a:r>
              <a:rPr lang="et-EE" sz="1100" dirty="0"/>
              <a:t>Ei oska öelda</a:t>
            </a:r>
          </a:p>
          <a:p>
            <a:pPr marL="0" indent="0">
              <a:buNone/>
            </a:pPr>
            <a:r>
              <a:rPr lang="et-EE" sz="1100" b="1" dirty="0"/>
              <a:t>11. Kas Te olete takistanud või püüdnud takistada inimest, kes soovib sõidukit juhtida alko- või narkojoobes? </a:t>
            </a:r>
            <a:r>
              <a:rPr lang="et-EE" sz="1100" dirty="0"/>
              <a:t>VÕIB MITU VASTUST!</a:t>
            </a:r>
          </a:p>
          <a:p>
            <a:pPr lvl="1"/>
            <a:r>
              <a:rPr lang="et-EE" sz="1100" dirty="0"/>
              <a:t>Ei</a:t>
            </a:r>
          </a:p>
          <a:p>
            <a:pPr lvl="1"/>
            <a:r>
              <a:rPr lang="et-EE" sz="1100" dirty="0"/>
              <a:t>Jah, olen takistanud või püüdnud takistada tuttavaid</a:t>
            </a:r>
          </a:p>
          <a:p>
            <a:pPr lvl="1"/>
            <a:r>
              <a:rPr lang="et-EE" sz="1100" dirty="0"/>
              <a:t>Jah, olen takistanud või püüdnud takistada võõraid inimesi</a:t>
            </a:r>
          </a:p>
          <a:p>
            <a:pPr lvl="1"/>
            <a:r>
              <a:rPr lang="et-EE" sz="1100" dirty="0"/>
              <a:t>Ei oska öelda</a:t>
            </a:r>
          </a:p>
          <a:p>
            <a:pPr lvl="1"/>
            <a:endParaRPr lang="et-EE" sz="11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FDEF840-8B63-AD49-ADF2-D838915D5EA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2488" y="1499191"/>
            <a:ext cx="5191312" cy="4885901"/>
          </a:xfrm>
        </p:spPr>
        <p:txBody>
          <a:bodyPr>
            <a:normAutofit/>
          </a:bodyPr>
          <a:lstStyle/>
          <a:p>
            <a:pPr lvl="1"/>
            <a:endParaRPr lang="et-EE" sz="1200" dirty="0"/>
          </a:p>
          <a:p>
            <a:pPr marL="0" indent="0">
              <a:buNone/>
            </a:pPr>
            <a:r>
              <a:rPr lang="et-EE" sz="1200" dirty="0"/>
              <a:t>	</a:t>
            </a:r>
          </a:p>
          <a:p>
            <a:endParaRPr lang="et-EE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550AF682-97F5-8950-0C77-EE27DF5ADF2B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/>
          <a:lstStyle/>
          <a:p>
            <a:r>
              <a:rPr lang="et-EE" dirty="0"/>
              <a:t>Joobes juhtimine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46F2E-F9C0-701B-2815-5D3B987F78DB}"/>
              </a:ext>
            </a:extLst>
          </p:cNvPr>
          <p:cNvSpPr txBox="1">
            <a:spLocks/>
          </p:cNvSpPr>
          <p:nvPr/>
        </p:nvSpPr>
        <p:spPr>
          <a:xfrm>
            <a:off x="6328144" y="1499190"/>
            <a:ext cx="4860000" cy="488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t-EE" sz="1100" dirty="0"/>
              <a:t>MEHED:</a:t>
            </a:r>
          </a:p>
          <a:p>
            <a:pPr marL="0" indent="0">
              <a:buFontTx/>
              <a:buNone/>
            </a:pPr>
            <a:r>
              <a:rPr lang="et-EE" sz="1100" b="1" dirty="0"/>
              <a:t>12. Ligikaudu mitu tundi kulub 85 kg kaaluval tervel mehel täielikuks kainenemiseks peale 5% kangusega pooleliitrise õlle tarbimist?</a:t>
            </a:r>
          </a:p>
          <a:p>
            <a:pPr lvl="1"/>
            <a:r>
              <a:rPr lang="et-EE" sz="1100" dirty="0"/>
              <a:t>Kuni 1 tund</a:t>
            </a:r>
          </a:p>
          <a:p>
            <a:pPr lvl="1"/>
            <a:r>
              <a:rPr lang="et-EE" sz="1100" dirty="0"/>
              <a:t>1-2 tundi</a:t>
            </a:r>
          </a:p>
          <a:p>
            <a:pPr lvl="1"/>
            <a:r>
              <a:rPr lang="et-EE" sz="1100" dirty="0"/>
              <a:t>2-3 tundi</a:t>
            </a:r>
          </a:p>
          <a:p>
            <a:pPr lvl="1"/>
            <a:r>
              <a:rPr lang="et-EE" sz="1100" dirty="0"/>
              <a:t>3-4 tundi	</a:t>
            </a:r>
          </a:p>
          <a:p>
            <a:pPr lvl="1"/>
            <a:r>
              <a:rPr lang="et-EE" sz="1100" dirty="0"/>
              <a:t>Ei oska öelda</a:t>
            </a:r>
          </a:p>
          <a:p>
            <a:pPr marL="0" indent="0">
              <a:buNone/>
            </a:pPr>
            <a:r>
              <a:rPr lang="et-EE" sz="1100" dirty="0"/>
              <a:t>NAISED:</a:t>
            </a:r>
          </a:p>
          <a:p>
            <a:pPr marL="0" indent="0">
              <a:buFontTx/>
              <a:buNone/>
            </a:pPr>
            <a:r>
              <a:rPr lang="et-EE" sz="1100" b="1" dirty="0"/>
              <a:t>13. Ligikaudu mitu tundi kulub 65 kg kaaluval tervel naisel täielikuks kainenemiseks peale 4,5% kangusega pooleliitrise siidri tarbimist?</a:t>
            </a:r>
          </a:p>
          <a:p>
            <a:pPr lvl="1"/>
            <a:r>
              <a:rPr lang="et-EE" sz="1100" dirty="0"/>
              <a:t>Kuni 1 tund</a:t>
            </a:r>
          </a:p>
          <a:p>
            <a:pPr lvl="1"/>
            <a:r>
              <a:rPr lang="et-EE" sz="1100" dirty="0"/>
              <a:t>1-2 tundi</a:t>
            </a:r>
          </a:p>
          <a:p>
            <a:pPr lvl="1"/>
            <a:r>
              <a:rPr lang="et-EE" sz="1100" dirty="0"/>
              <a:t>2-3 tundi</a:t>
            </a:r>
          </a:p>
          <a:p>
            <a:pPr lvl="1"/>
            <a:r>
              <a:rPr lang="et-EE" sz="1100" dirty="0"/>
              <a:t>3-4 tundi	</a:t>
            </a:r>
          </a:p>
          <a:p>
            <a:pPr lvl="1"/>
            <a:r>
              <a:rPr lang="et-EE" sz="1100" dirty="0"/>
              <a:t>Ei oska öelda</a:t>
            </a:r>
          </a:p>
          <a:p>
            <a:pPr marL="0" indent="0">
              <a:buNone/>
            </a:pPr>
            <a:endParaRPr lang="et-EE" sz="1100" dirty="0"/>
          </a:p>
        </p:txBody>
      </p:sp>
    </p:spTree>
    <p:extLst>
      <p:ext uri="{BB962C8B-B14F-4D97-AF65-F5344CB8AC3E}">
        <p14:creationId xmlns:p14="http://schemas.microsoft.com/office/powerpoint/2010/main" val="519888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391-FDFA-CC40-A645-0D99C421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Ankeet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84B18E-622F-E649-8E04-7B9124E9260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t-EE" dirty="0"/>
          </a:p>
          <a:p>
            <a:endParaRPr lang="et-E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4083D-0CF2-8740-B0DF-AD433881ED72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t-EE" sz="1100" b="1" dirty="0"/>
              <a:t>16. Millistesse liiklusohtlikesse olukordadesse või liiklusõnnetusse olete viimase 12 kuu jooksul sattunud alkoholi või narkootilise aine mõju all juhtimise tõttu? </a:t>
            </a:r>
          </a:p>
          <a:p>
            <a:pPr marL="0" indent="0">
              <a:buNone/>
            </a:pPr>
            <a:r>
              <a:rPr lang="et-EE" sz="1100" dirty="0"/>
              <a:t>VÕIB MITU VASTUST!</a:t>
            </a:r>
          </a:p>
          <a:p>
            <a:pPr lvl="1"/>
            <a:r>
              <a:rPr lang="et-EE" sz="1100" dirty="0"/>
              <a:t>Ei mäletanud lühemaid või pikemaid lõike teekonnast</a:t>
            </a:r>
          </a:p>
          <a:p>
            <a:pPr lvl="1"/>
            <a:r>
              <a:rPr lang="et-EE" sz="1100" dirty="0"/>
              <a:t>Sõiduk kaldus oma sõidurajalt kõrvale </a:t>
            </a:r>
          </a:p>
          <a:p>
            <a:pPr lvl="1"/>
            <a:r>
              <a:rPr lang="et-EE" sz="1100" dirty="0"/>
              <a:t>Pidurdasin äkitselt, et eessõitvale sõidukile mitte otsa sõita</a:t>
            </a:r>
          </a:p>
          <a:p>
            <a:pPr lvl="1"/>
            <a:r>
              <a:rPr lang="et-EE" sz="1100" dirty="0"/>
              <a:t>Ei märganud õigeaegselt jalakäijat või jalgratturit</a:t>
            </a:r>
          </a:p>
          <a:p>
            <a:pPr lvl="1"/>
            <a:r>
              <a:rPr lang="et-EE" sz="1100" dirty="0"/>
              <a:t>Ei märganud õigeaegselt valgusfoori märguannet või liiklusmärki</a:t>
            </a:r>
          </a:p>
          <a:p>
            <a:pPr lvl="1"/>
            <a:r>
              <a:rPr lang="et-EE" sz="1100" dirty="0"/>
              <a:t>Tegin avarii (sõitsin teelt välja või teisele autole sisse või muu õnnetus)</a:t>
            </a:r>
          </a:p>
          <a:p>
            <a:pPr lvl="1"/>
            <a:r>
              <a:rPr lang="et-EE" sz="1100" dirty="0"/>
              <a:t>Muu, mis?______________</a:t>
            </a:r>
          </a:p>
          <a:p>
            <a:pPr lvl="1"/>
            <a:r>
              <a:rPr lang="et-EE" sz="1100" dirty="0"/>
              <a:t>Ei ole joobes liiklusohtlikku olukorda sattunud</a:t>
            </a:r>
          </a:p>
          <a:p>
            <a:pPr marL="0" indent="0">
              <a:buNone/>
            </a:pPr>
            <a:r>
              <a:rPr lang="et-EE" sz="1100" b="1" dirty="0"/>
              <a:t>17</a:t>
            </a:r>
            <a:r>
              <a:rPr lang="en-US" sz="1100" b="1" dirty="0"/>
              <a:t>.</a:t>
            </a:r>
            <a:r>
              <a:rPr lang="et-EE" sz="1100" dirty="0"/>
              <a:t> </a:t>
            </a:r>
            <a:r>
              <a:rPr lang="et-EE" sz="1100" b="1" dirty="0"/>
              <a:t> </a:t>
            </a:r>
            <a:r>
              <a:rPr lang="en-US" sz="1100" b="1" dirty="0"/>
              <a:t>Kas ja kui sageli on viimase 12 kuu jooksul politsei Teid peatanud ja kontrollinud joobes sõidukijuhtimise vastast järelevalvet teostades?</a:t>
            </a:r>
            <a:endParaRPr lang="en-US" sz="1100" dirty="0"/>
          </a:p>
          <a:p>
            <a:pPr lvl="1" eaLnBrk="0" fontAlgn="base" hangingPunct="0"/>
            <a:r>
              <a:rPr lang="et-EE" sz="1100" dirty="0"/>
              <a:t>Mitte kordagi</a:t>
            </a:r>
            <a:endParaRPr lang="en-US" sz="1100" dirty="0"/>
          </a:p>
          <a:p>
            <a:pPr lvl="1" eaLnBrk="0" fontAlgn="base" hangingPunct="0"/>
            <a:r>
              <a:rPr lang="et-EE" sz="1100" dirty="0"/>
              <a:t>Ühel korral</a:t>
            </a:r>
            <a:endParaRPr lang="en-US" sz="1100" dirty="0"/>
          </a:p>
          <a:p>
            <a:pPr lvl="1" eaLnBrk="0" fontAlgn="base" hangingPunct="0"/>
            <a:r>
              <a:rPr lang="et-EE" sz="1100" dirty="0"/>
              <a:t>Enam kui korra</a:t>
            </a:r>
            <a:endParaRPr lang="en-US" sz="1100" dirty="0"/>
          </a:p>
          <a:p>
            <a:pPr lvl="1" eaLnBrk="0" fontAlgn="base" hangingPunct="0"/>
            <a:r>
              <a:rPr lang="et-EE" sz="1100" i="1" dirty="0"/>
              <a:t>Ei oska öelda</a:t>
            </a:r>
            <a:endParaRPr lang="et-EE" sz="1100" dirty="0"/>
          </a:p>
          <a:p>
            <a:endParaRPr lang="et-EE" sz="1100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7EF7D87E-3010-3544-A27C-3AE95DB7D371}"/>
              </a:ext>
            </a:extLst>
          </p:cNvPr>
          <p:cNvSpPr txBox="1">
            <a:spLocks/>
          </p:cNvSpPr>
          <p:nvPr/>
        </p:nvSpPr>
        <p:spPr>
          <a:xfrm>
            <a:off x="1302488" y="1499191"/>
            <a:ext cx="4860000" cy="488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t-EE" sz="1100" dirty="0"/>
              <a:t>K14-K17 KUI T1=1 ja T3=2-7 (SÕIDUKIJUHID)</a:t>
            </a:r>
          </a:p>
          <a:p>
            <a:pPr marL="0" indent="0">
              <a:buFontTx/>
              <a:buNone/>
            </a:pPr>
            <a:r>
              <a:rPr lang="et-EE" sz="1100" b="1" dirty="0"/>
              <a:t>14. Kas ja kuidas Te kontrollite oma seisundit enne juhtima minekut, et veenduda, kas alkohol on verest kadunud?</a:t>
            </a:r>
          </a:p>
          <a:p>
            <a:pPr lvl="1"/>
            <a:r>
              <a:rPr lang="et-EE" sz="1100" dirty="0"/>
              <a:t>Ei tarvita alkoholi</a:t>
            </a:r>
          </a:p>
          <a:p>
            <a:pPr lvl="1"/>
            <a:r>
              <a:rPr lang="et-EE" sz="1100" dirty="0"/>
              <a:t>Ei pea vajalikuks seisundit kontrollida</a:t>
            </a:r>
          </a:p>
          <a:p>
            <a:pPr lvl="1"/>
            <a:r>
              <a:rPr lang="et-EE" sz="1100" dirty="0"/>
              <a:t>Tatbitud kogus ei mõjuta teie sesiundit</a:t>
            </a:r>
          </a:p>
          <a:p>
            <a:pPr lvl="1"/>
            <a:r>
              <a:rPr lang="et-EE" sz="1100" dirty="0"/>
              <a:t>Kasutate alkomeetrit (alkotestrit)</a:t>
            </a:r>
          </a:p>
          <a:p>
            <a:pPr lvl="1"/>
            <a:r>
              <a:rPr lang="et-EE" sz="1100" dirty="0"/>
              <a:t>Jindate alkoholi tarbimisest möödunud aega</a:t>
            </a:r>
          </a:p>
          <a:p>
            <a:pPr lvl="1"/>
            <a:r>
              <a:rPr lang="et-EE" sz="1100" dirty="0"/>
              <a:t>Magate vähemalt tunnikese</a:t>
            </a:r>
          </a:p>
          <a:p>
            <a:pPr lvl="1"/>
            <a:r>
              <a:rPr lang="et-EE" sz="1100" dirty="0"/>
              <a:t>Joote rohkelt vett</a:t>
            </a:r>
          </a:p>
          <a:p>
            <a:pPr lvl="1"/>
            <a:r>
              <a:rPr lang="et-EE" sz="1100" dirty="0"/>
              <a:t>Jälgite enesetunnet</a:t>
            </a:r>
          </a:p>
          <a:p>
            <a:pPr lvl="1"/>
            <a:r>
              <a:rPr lang="et-EE" sz="1100" dirty="0"/>
              <a:t>Ei osaka öelda</a:t>
            </a:r>
          </a:p>
          <a:p>
            <a:pPr marL="0" indent="0">
              <a:buNone/>
            </a:pPr>
            <a:r>
              <a:rPr lang="et-EE" sz="1100" b="1" dirty="0"/>
              <a:t>15. Kas ja kui sageli Te olete viimase 12 kuu jooksul ise juhtinud sõidukit alkoholi või narkootilise aine mõju all? </a:t>
            </a:r>
          </a:p>
          <a:p>
            <a:pPr lvl="1"/>
            <a:r>
              <a:rPr lang="et-EE" sz="1100" dirty="0"/>
              <a:t>Mitte kordagi </a:t>
            </a:r>
          </a:p>
          <a:p>
            <a:pPr lvl="1"/>
            <a:r>
              <a:rPr lang="et-EE" sz="1100" dirty="0"/>
              <a:t>Ühel korral</a:t>
            </a:r>
          </a:p>
          <a:p>
            <a:pPr lvl="1"/>
            <a:r>
              <a:rPr lang="et-EE" sz="1100" dirty="0"/>
              <a:t>Enam kui korra</a:t>
            </a:r>
          </a:p>
          <a:p>
            <a:endParaRPr lang="et-EE" sz="1100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9B74838C-1506-03DB-91C1-40411807D5C3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/>
          <a:lstStyle/>
          <a:p>
            <a:r>
              <a:rPr lang="et-EE" dirty="0"/>
              <a:t>Joobes juhtimine</a:t>
            </a:r>
          </a:p>
        </p:txBody>
      </p:sp>
    </p:spTree>
    <p:extLst>
      <p:ext uri="{BB962C8B-B14F-4D97-AF65-F5344CB8AC3E}">
        <p14:creationId xmlns:p14="http://schemas.microsoft.com/office/powerpoint/2010/main" val="37393629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7BD67-EA87-08ED-0507-EA99EA4E0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Ankeet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F4A2A-AC8D-F858-AF49-AD1617B2D7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sz="1100" dirty="0"/>
              <a:t>K18-20 KUI T1=1 ja T3=2-7 (SÕIDUKIJUHT):</a:t>
            </a:r>
            <a:endParaRPr lang="et-EE" sz="1100" b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en-GB" sz="1100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t-EE" sz="1100" b="1" dirty="0"/>
              <a:t>1</a:t>
            </a:r>
            <a:r>
              <a:rPr lang="en-GB" sz="1100" b="1" dirty="0"/>
              <a:t>8. Kas Te olete viimase 12 kuu jooksul juhtinud mootorsõidukit väsimusseisundis?</a:t>
            </a:r>
          </a:p>
          <a:p>
            <a:pPr marL="685789" lvl="1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GB" sz="1100" dirty="0"/>
              <a:t>Jah</a:t>
            </a:r>
          </a:p>
          <a:p>
            <a:pPr marL="685789" lvl="1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GB" sz="1100" dirty="0"/>
              <a:t>Ei</a:t>
            </a:r>
          </a:p>
          <a:p>
            <a:pPr marL="685789" lvl="1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GB" sz="1100" dirty="0"/>
              <a:t>Ei oska öelda</a:t>
            </a:r>
          </a:p>
          <a:p>
            <a:endParaRPr lang="et-E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1CF64-7FA3-ED7C-8C0D-94461A1E70D8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t-EE" sz="1100" dirty="0"/>
              <a:t>K18=1</a:t>
            </a:r>
          </a:p>
          <a:p>
            <a:r>
              <a:rPr lang="et-EE" sz="1100" b="1" dirty="0"/>
              <a:t>19. Mis põhjustel Te olete juhtinud mootorsõidukit väsimusseisundis? </a:t>
            </a:r>
          </a:p>
          <a:p>
            <a:pPr marL="0" indent="0">
              <a:buNone/>
            </a:pPr>
            <a:r>
              <a:rPr lang="et-EE" sz="1100" dirty="0"/>
              <a:t>VÕIB MITU VASTUST!</a:t>
            </a:r>
          </a:p>
          <a:p>
            <a:pPr lvl="1"/>
            <a:r>
              <a:rPr lang="et-EE" sz="1100" dirty="0"/>
              <a:t>Väsimusseisundis juhtimine ei ole ohtlik</a:t>
            </a:r>
          </a:p>
          <a:p>
            <a:pPr lvl="1"/>
            <a:r>
              <a:rPr lang="et-EE" sz="1100" dirty="0"/>
              <a:t>Sõitma asudes ei tundnud ennast väsinuna</a:t>
            </a:r>
          </a:p>
          <a:p>
            <a:pPr lvl="1"/>
            <a:r>
              <a:rPr lang="et-EE" sz="1100" dirty="0"/>
              <a:t>Sõit oli lühike ning selle aja jooksul ei juhtu midagi</a:t>
            </a:r>
          </a:p>
          <a:p>
            <a:pPr lvl="1"/>
            <a:r>
              <a:rPr lang="et-EE" sz="1100" dirty="0"/>
              <a:t>Sihtkohta jõudmisega oli kiire, mind oodati</a:t>
            </a:r>
          </a:p>
          <a:p>
            <a:pPr lvl="1"/>
            <a:r>
              <a:rPr lang="et-EE" sz="1100" dirty="0"/>
              <a:t>Väsimusseisundis juhtimise tingib töö iseloom</a:t>
            </a:r>
          </a:p>
          <a:p>
            <a:pPr lvl="1"/>
            <a:r>
              <a:rPr lang="et-EE" sz="1100" dirty="0"/>
              <a:t>Muu mis? _____________</a:t>
            </a:r>
          </a:p>
          <a:p>
            <a:pPr lvl="1"/>
            <a:r>
              <a:rPr lang="et-EE" sz="1100" dirty="0"/>
              <a:t>Ei oska öelda</a:t>
            </a:r>
          </a:p>
          <a:p>
            <a:endParaRPr lang="et-EE" sz="1100" dirty="0"/>
          </a:p>
          <a:p>
            <a:pPr marL="0" indent="0">
              <a:buNone/>
            </a:pPr>
            <a:r>
              <a:rPr lang="et-EE" sz="1100" dirty="0"/>
              <a:t>K18=1</a:t>
            </a:r>
          </a:p>
          <a:p>
            <a:r>
              <a:rPr lang="et-EE" sz="1100" b="1" dirty="0"/>
              <a:t>20. Kas Te olete väsimusseisundis mootorsõidukit juhtides viimase 12 kuu jooksul sattunud liiklusohtlikusse olukorda?</a:t>
            </a:r>
          </a:p>
          <a:p>
            <a:pPr lvl="1"/>
            <a:r>
              <a:rPr lang="et-EE" sz="1100" dirty="0"/>
              <a:t>Jah</a:t>
            </a:r>
          </a:p>
          <a:p>
            <a:pPr lvl="1"/>
            <a:r>
              <a:rPr lang="et-EE" sz="1100" dirty="0"/>
              <a:t>Ei</a:t>
            </a:r>
          </a:p>
          <a:p>
            <a:pPr lvl="1"/>
            <a:r>
              <a:rPr lang="et-EE" sz="1100" dirty="0"/>
              <a:t>Ei oska öelda  </a:t>
            </a:r>
          </a:p>
          <a:p>
            <a:endParaRPr lang="et-EE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3C5C614-3628-A5E4-9DB4-7675E9DB6E12}"/>
              </a:ext>
            </a:extLst>
          </p:cNvPr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r>
              <a:rPr lang="et-EE" dirty="0"/>
              <a:t>Väsimusseisundis juhtimine</a:t>
            </a:r>
          </a:p>
        </p:txBody>
      </p:sp>
    </p:spTree>
    <p:extLst>
      <p:ext uri="{BB962C8B-B14F-4D97-AF65-F5344CB8AC3E}">
        <p14:creationId xmlns:p14="http://schemas.microsoft.com/office/powerpoint/2010/main" val="13604597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B1391-FDFA-CC40-A645-0D99C4219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Ankeet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376E73-F8D5-DF42-A5FF-CB583A746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2488" y="1499191"/>
            <a:ext cx="4860000" cy="5122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sz="1100" dirty="0"/>
              <a:t>KÕIK:</a:t>
            </a:r>
          </a:p>
          <a:p>
            <a:pPr marL="0" indent="0">
              <a:buNone/>
            </a:pPr>
            <a:r>
              <a:rPr lang="et-EE" sz="1100" b="1" dirty="0"/>
              <a:t>21. Kas Te olete käesoleval aastal märganud joobes juhtimise vastast kampaaniat „Sul on selgroogu“? </a:t>
            </a:r>
          </a:p>
          <a:p>
            <a:pPr lvl="1"/>
            <a:r>
              <a:rPr lang="et-EE" sz="1100" dirty="0"/>
              <a:t>Jah</a:t>
            </a:r>
          </a:p>
          <a:p>
            <a:pPr lvl="1"/>
            <a:r>
              <a:rPr lang="et-EE" sz="1100" dirty="0"/>
              <a:t>Ei 			</a:t>
            </a:r>
          </a:p>
          <a:p>
            <a:pPr lvl="1"/>
            <a:r>
              <a:rPr lang="et-EE" sz="1100" dirty="0"/>
              <a:t>Ei oska öelda 	</a:t>
            </a:r>
          </a:p>
          <a:p>
            <a:pPr marL="0" indent="0">
              <a:buNone/>
            </a:pPr>
            <a:r>
              <a:rPr lang="et-EE" sz="1100" dirty="0"/>
              <a:t>K22 KUI K21=1</a:t>
            </a:r>
          </a:p>
          <a:p>
            <a:pPr marL="0" indent="0">
              <a:buNone/>
            </a:pPr>
            <a:r>
              <a:rPr lang="et-EE" sz="1100" b="1" dirty="0"/>
              <a:t>22. Kus Te seda kampaaniat märkasite? </a:t>
            </a:r>
            <a:r>
              <a:rPr lang="et-EE" sz="1100" dirty="0"/>
              <a:t>VÕIB MITU VASTUST!</a:t>
            </a:r>
          </a:p>
          <a:p>
            <a:pPr lvl="1"/>
            <a:r>
              <a:rPr lang="et-EE" sz="1100" dirty="0"/>
              <a:t>Televisioonis</a:t>
            </a:r>
          </a:p>
          <a:p>
            <a:pPr lvl="1"/>
            <a:r>
              <a:rPr lang="et-EE" sz="1100" dirty="0"/>
              <a:t>Raadios</a:t>
            </a:r>
          </a:p>
          <a:p>
            <a:pPr lvl="1"/>
            <a:r>
              <a:rPr lang="et-EE" sz="1100" dirty="0"/>
              <a:t>Plakatitel teede/tänavate ääres</a:t>
            </a:r>
          </a:p>
          <a:p>
            <a:pPr lvl="1"/>
            <a:r>
              <a:rPr lang="et-EE" sz="1100" dirty="0"/>
              <a:t>Plakatitel randades/veekogude ääres</a:t>
            </a:r>
          </a:p>
          <a:p>
            <a:pPr lvl="1"/>
            <a:r>
              <a:rPr lang="et-EE" sz="1100" dirty="0"/>
              <a:t>Plakatitel tanklates</a:t>
            </a:r>
          </a:p>
          <a:p>
            <a:pPr lvl="1"/>
            <a:r>
              <a:rPr lang="et-EE" sz="1100" dirty="0"/>
              <a:t>Trükimeedias (ajalehed, ajakirjad)</a:t>
            </a:r>
          </a:p>
          <a:p>
            <a:pPr lvl="1"/>
            <a:r>
              <a:rPr lang="et-EE" sz="1100" dirty="0"/>
              <a:t>Internetis/sotsiaalmeedias</a:t>
            </a:r>
          </a:p>
          <a:p>
            <a:pPr lvl="1"/>
            <a:r>
              <a:rPr lang="et-EE" sz="1100" dirty="0"/>
              <a:t>Mujal, kus? ________</a:t>
            </a:r>
          </a:p>
          <a:p>
            <a:pPr lvl="1"/>
            <a:r>
              <a:rPr lang="et-EE" sz="1100" dirty="0"/>
              <a:t>Ei oska öelda</a:t>
            </a:r>
          </a:p>
          <a:p>
            <a:endParaRPr lang="et-EE" dirty="0"/>
          </a:p>
          <a:p>
            <a:endParaRPr lang="et-EE" dirty="0"/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AC9F8949-96C0-803C-EE03-ACE6884DC595}"/>
              </a:ext>
            </a:extLst>
          </p:cNvPr>
          <p:cNvSpPr>
            <a:spLocks noGrp="1"/>
          </p:cNvSpPr>
          <p:nvPr>
            <p:ph type="subTitle" idx="14"/>
          </p:nvPr>
        </p:nvSpPr>
        <p:spPr>
          <a:xfrm>
            <a:off x="1302488" y="940987"/>
            <a:ext cx="10051312" cy="435932"/>
          </a:xfrm>
        </p:spPr>
        <p:txBody>
          <a:bodyPr/>
          <a:lstStyle/>
          <a:p>
            <a:r>
              <a:rPr lang="et-EE" dirty="0"/>
              <a:t>Joobes juhtimise kampaania</a:t>
            </a:r>
          </a:p>
        </p:txBody>
      </p:sp>
    </p:spTree>
    <p:extLst>
      <p:ext uri="{BB962C8B-B14F-4D97-AF65-F5344CB8AC3E}">
        <p14:creationId xmlns:p14="http://schemas.microsoft.com/office/powerpoint/2010/main" val="1605331908"/>
      </p:ext>
    </p:extLst>
  </p:cSld>
  <p:clrMapOvr>
    <a:masterClrMapping/>
  </p:clrMapOvr>
</p:sld>
</file>

<file path=ppt/theme/theme1.xml><?xml version="1.0" encoding="utf-8"?>
<a:theme xmlns:a="http://schemas.openxmlformats.org/drawingml/2006/main" name="TU_2018_ppt">
  <a:themeElements>
    <a:clrScheme name="TU_Diverge">
      <a:dk1>
        <a:srgbClr val="3F3F3F"/>
      </a:dk1>
      <a:lt1>
        <a:srgbClr val="FFFFFF"/>
      </a:lt1>
      <a:dk2>
        <a:srgbClr val="242424"/>
      </a:dk2>
      <a:lt2>
        <a:srgbClr val="E6E6E6"/>
      </a:lt2>
      <a:accent1>
        <a:srgbClr val="B2182B"/>
      </a:accent1>
      <a:accent2>
        <a:srgbClr val="EF8A62"/>
      </a:accent2>
      <a:accent3>
        <a:srgbClr val="FDDBC7"/>
      </a:accent3>
      <a:accent4>
        <a:srgbClr val="D1E5F0"/>
      </a:accent4>
      <a:accent5>
        <a:srgbClr val="67A9CF"/>
      </a:accent5>
      <a:accent6>
        <a:srgbClr val="2166AC"/>
      </a:accent6>
      <a:hlink>
        <a:srgbClr val="21ABF5"/>
      </a:hlink>
      <a:folHlink>
        <a:srgbClr val="EA7E89"/>
      </a:folHlink>
    </a:clrScheme>
    <a:fontScheme name="TU_2018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5E886350-2ED7-5240-BAA7-EC2F68CA8BA7}" vid="{AF605000-255F-2046-893F-40928F4C91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TU_2018_ppt</Template>
  <TotalTime>83209</TotalTime>
  <Words>3984</Words>
  <Application>Microsoft Office PowerPoint</Application>
  <PresentationFormat>Laiekraan</PresentationFormat>
  <Paragraphs>441</Paragraphs>
  <Slides>45</Slides>
  <Notes>4</Notes>
  <HiddenSlides>0</HiddenSlides>
  <MMClips>0</MMClips>
  <ScaleCrop>false</ScaleCrop>
  <HeadingPairs>
    <vt:vector size="6" baseType="variant">
      <vt:variant>
        <vt:lpstr>Kasutatud fondid</vt:lpstr>
      </vt:variant>
      <vt:variant>
        <vt:i4>3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45</vt:i4>
      </vt:variant>
    </vt:vector>
  </HeadingPairs>
  <TitlesOfParts>
    <vt:vector size="49" baseType="lpstr">
      <vt:lpstr>Arial</vt:lpstr>
      <vt:lpstr>Calibri</vt:lpstr>
      <vt:lpstr>Helvetica</vt:lpstr>
      <vt:lpstr>TU_2018_ppt</vt:lpstr>
      <vt:lpstr>Sõiduki juhtimine (sõidukiirus, joobes ja väsimusseisundis juhtimine)</vt:lpstr>
      <vt:lpstr>Uuringu teemad</vt:lpstr>
      <vt:lpstr>Uuringu metoodika ja vastutajad</vt:lpstr>
      <vt:lpstr>Vastutajad</vt:lpstr>
      <vt:lpstr>Sõidukijuhtide taust</vt:lpstr>
      <vt:lpstr>Sõidukijuhtide taust</vt:lpstr>
      <vt:lpstr>Sõidukijuhtide taust</vt:lpstr>
      <vt:lpstr>Sõidukijuhtide taust</vt:lpstr>
      <vt:lpstr>Sõidukiirus</vt:lpstr>
      <vt:lpstr>Sõidukiirus</vt:lpstr>
      <vt:lpstr>Sõidukiirus</vt:lpstr>
      <vt:lpstr>Sõidukiirus</vt:lpstr>
      <vt:lpstr>Sõidukiirus</vt:lpstr>
      <vt:lpstr>Sõidukiirus</vt:lpstr>
      <vt:lpstr>Sõidukiirus</vt:lpstr>
      <vt:lpstr>Sõidukijuhtide käitumine</vt:lpstr>
      <vt:lpstr>Sõidukijuhtide teadlikkus</vt:lpstr>
      <vt:lpstr>Sõidukijuhtide teadlikkus</vt:lpstr>
      <vt:lpstr>Sõidukijuhtide teadlikkus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Joobes juhtimine</vt:lpstr>
      <vt:lpstr>Väsimusseisundis juhtimine</vt:lpstr>
      <vt:lpstr>Väsimusseisundis juhtimine</vt:lpstr>
      <vt:lpstr>Väsimusseisundis juhtimine</vt:lpstr>
      <vt:lpstr>Väsimusseisundis juhtimine</vt:lpstr>
      <vt:lpstr>Ankeet</vt:lpstr>
      <vt:lpstr>Ankeet</vt:lpstr>
      <vt:lpstr>Ankeet</vt:lpstr>
      <vt:lpstr>Ankeet</vt:lpstr>
      <vt:lpstr>Ankeet</vt:lpstr>
      <vt:lpstr>Ankeet</vt:lpstr>
      <vt:lpstr>Ankeet</vt:lpstr>
      <vt:lpstr>Ankeet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Liis Grünberg</dc:creator>
  <cp:lastModifiedBy>Raul Rom</cp:lastModifiedBy>
  <cp:revision>380</cp:revision>
  <cp:lastPrinted>2021-09-10T14:58:25Z</cp:lastPrinted>
  <dcterms:created xsi:type="dcterms:W3CDTF">2018-03-19T11:21:32Z</dcterms:created>
  <dcterms:modified xsi:type="dcterms:W3CDTF">2023-09-01T10:32:50Z</dcterms:modified>
</cp:coreProperties>
</file>